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60"/>
  </p:notesMasterIdLst>
  <p:handoutMasterIdLst>
    <p:handoutMasterId r:id="rId61"/>
  </p:handoutMasterIdLst>
  <p:sldIdLst>
    <p:sldId id="264" r:id="rId5"/>
    <p:sldId id="22899" r:id="rId6"/>
    <p:sldId id="388" r:id="rId7"/>
    <p:sldId id="22921" r:id="rId8"/>
    <p:sldId id="267" r:id="rId9"/>
    <p:sldId id="22912" r:id="rId10"/>
    <p:sldId id="22962" r:id="rId11"/>
    <p:sldId id="22963" r:id="rId12"/>
    <p:sldId id="22935" r:id="rId13"/>
    <p:sldId id="22937" r:id="rId14"/>
    <p:sldId id="347" r:id="rId15"/>
    <p:sldId id="22985" r:id="rId16"/>
    <p:sldId id="22938" r:id="rId17"/>
    <p:sldId id="22980" r:id="rId18"/>
    <p:sldId id="22986" r:id="rId19"/>
    <p:sldId id="22987" r:id="rId20"/>
    <p:sldId id="326" r:id="rId21"/>
    <p:sldId id="22939" r:id="rId22"/>
    <p:sldId id="22908" r:id="rId23"/>
    <p:sldId id="22896" r:id="rId24"/>
    <p:sldId id="22974" r:id="rId25"/>
    <p:sldId id="22940" r:id="rId26"/>
    <p:sldId id="22975" r:id="rId27"/>
    <p:sldId id="22941" r:id="rId28"/>
    <p:sldId id="357" r:id="rId29"/>
    <p:sldId id="358" r:id="rId30"/>
    <p:sldId id="359" r:id="rId31"/>
    <p:sldId id="360" r:id="rId32"/>
    <p:sldId id="361" r:id="rId33"/>
    <p:sldId id="362" r:id="rId34"/>
    <p:sldId id="22942" r:id="rId35"/>
    <p:sldId id="22943" r:id="rId36"/>
    <p:sldId id="22944" r:id="rId37"/>
    <p:sldId id="22976" r:id="rId38"/>
    <p:sldId id="342" r:id="rId39"/>
    <p:sldId id="344" r:id="rId40"/>
    <p:sldId id="22945" r:id="rId41"/>
    <p:sldId id="22969" r:id="rId42"/>
    <p:sldId id="22970" r:id="rId43"/>
    <p:sldId id="22971" r:id="rId44"/>
    <p:sldId id="22946" r:id="rId45"/>
    <p:sldId id="22972" r:id="rId46"/>
    <p:sldId id="22947" r:id="rId47"/>
    <p:sldId id="22973" r:id="rId48"/>
    <p:sldId id="22948" r:id="rId49"/>
    <p:sldId id="22949" r:id="rId50"/>
    <p:sldId id="22982" r:id="rId51"/>
    <p:sldId id="22951" r:id="rId52"/>
    <p:sldId id="22977" r:id="rId53"/>
    <p:sldId id="22978" r:id="rId54"/>
    <p:sldId id="22979" r:id="rId55"/>
    <p:sldId id="22983" r:id="rId56"/>
    <p:sldId id="22984" r:id="rId57"/>
    <p:sldId id="22911" r:id="rId58"/>
    <p:sldId id="373" r:id="rId59"/>
  </p:sldIdLst>
  <p:sldSz cx="13716000" cy="10287000"/>
  <p:notesSz cx="6794500" cy="99314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856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712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205685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7424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3428091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4113710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4799328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484947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eção Padrão" id="{A83843E6-3FE5-4B05-A1D5-024FF37AD3B8}">
          <p14:sldIdLst/>
        </p14:section>
        <p14:section name="Seção sem Título" id="{16468EF0-092E-41E8-A433-00B3AABDBD25}">
          <p14:sldIdLst/>
        </p14:section>
        <p14:section name="Seção sem Título" id="{4E31A992-850D-49B7-ADAC-164F09A505E8}">
          <p14:sldIdLst>
            <p14:sldId id="264"/>
            <p14:sldId id="22899"/>
            <p14:sldId id="388"/>
            <p14:sldId id="22921"/>
            <p14:sldId id="267"/>
            <p14:sldId id="22912"/>
            <p14:sldId id="22962"/>
            <p14:sldId id="22963"/>
            <p14:sldId id="22935"/>
            <p14:sldId id="22937"/>
            <p14:sldId id="347"/>
            <p14:sldId id="22985"/>
            <p14:sldId id="22938"/>
            <p14:sldId id="22980"/>
            <p14:sldId id="22986"/>
            <p14:sldId id="22987"/>
            <p14:sldId id="326"/>
            <p14:sldId id="22939"/>
            <p14:sldId id="22908"/>
            <p14:sldId id="22896"/>
            <p14:sldId id="22974"/>
            <p14:sldId id="22940"/>
            <p14:sldId id="22975"/>
            <p14:sldId id="22941"/>
            <p14:sldId id="357"/>
            <p14:sldId id="358"/>
            <p14:sldId id="359"/>
            <p14:sldId id="360"/>
            <p14:sldId id="361"/>
            <p14:sldId id="362"/>
            <p14:sldId id="22942"/>
            <p14:sldId id="22943"/>
            <p14:sldId id="22944"/>
            <p14:sldId id="22976"/>
            <p14:sldId id="342"/>
            <p14:sldId id="344"/>
            <p14:sldId id="22945"/>
            <p14:sldId id="22969"/>
            <p14:sldId id="22970"/>
            <p14:sldId id="22971"/>
            <p14:sldId id="22946"/>
            <p14:sldId id="22972"/>
            <p14:sldId id="22947"/>
            <p14:sldId id="22973"/>
            <p14:sldId id="22948"/>
            <p14:sldId id="22949"/>
            <p14:sldId id="22982"/>
            <p14:sldId id="22951"/>
            <p14:sldId id="22977"/>
            <p14:sldId id="22978"/>
            <p14:sldId id="22979"/>
            <p14:sldId id="22983"/>
            <p14:sldId id="22984"/>
            <p14:sldId id="22911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orient="horz" pos="3989" userDrawn="1">
          <p15:clr>
            <a:srgbClr val="A4A3A4"/>
          </p15:clr>
        </p15:guide>
        <p15:guide id="3" orient="horz" pos="1403" userDrawn="1">
          <p15:clr>
            <a:srgbClr val="A4A3A4"/>
          </p15:clr>
        </p15:guide>
        <p15:guide id="4" orient="horz" pos="5418" userDrawn="1">
          <p15:clr>
            <a:srgbClr val="A4A3A4"/>
          </p15:clr>
        </p15:guide>
        <p15:guide id="5" orient="horz" pos="1605" userDrawn="1">
          <p15:clr>
            <a:srgbClr val="A4A3A4"/>
          </p15:clr>
        </p15:guide>
        <p15:guide id="6" pos="5273" userDrawn="1">
          <p15:clr>
            <a:srgbClr val="A4A3A4"/>
          </p15:clr>
        </p15:guide>
        <p15:guide id="7" pos="4592" userDrawn="1">
          <p15:clr>
            <a:srgbClr val="A4A3A4"/>
          </p15:clr>
        </p15:guide>
        <p15:guide id="8" pos="8221" userDrawn="1">
          <p15:clr>
            <a:srgbClr val="A4A3A4"/>
          </p15:clr>
        </p15:guide>
        <p15:guide id="9" pos="8302" userDrawn="1">
          <p15:clr>
            <a:srgbClr val="A4A3A4"/>
          </p15:clr>
        </p15:guide>
        <p15:guide id="10" pos="6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105B95"/>
    <a:srgbClr val="8FC157"/>
    <a:srgbClr val="69ADE7"/>
    <a:srgbClr val="666666"/>
    <a:srgbClr val="F6862A"/>
    <a:srgbClr val="C0E3F8"/>
    <a:srgbClr val="9236A4"/>
    <a:srgbClr val="0B9CE5"/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27B9E-1D50-4A1B-BFE9-3ADE7CC3BC72}" v="21" dt="2025-04-25T14:11:20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3" autoAdjust="0"/>
    <p:restoredTop sz="93792" autoAdjust="0"/>
  </p:normalViewPr>
  <p:slideViewPr>
    <p:cSldViewPr>
      <p:cViewPr varScale="1">
        <p:scale>
          <a:sx n="42" d="100"/>
          <a:sy n="42" d="100"/>
        </p:scale>
        <p:origin x="932" y="56"/>
      </p:cViewPr>
      <p:guideLst>
        <p:guide orient="horz" pos="3240"/>
        <p:guide orient="horz" pos="3989"/>
        <p:guide orient="horz" pos="1403"/>
        <p:guide orient="horz" pos="5418"/>
        <p:guide orient="horz" pos="1605"/>
        <p:guide pos="5273"/>
        <p:guide pos="4592"/>
        <p:guide pos="8221"/>
        <p:guide pos="8302"/>
        <p:guide pos="6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27004"/>
    </p:cViewPr>
  </p:sorterViewPr>
  <p:notesViewPr>
    <p:cSldViewPr>
      <p:cViewPr varScale="1">
        <p:scale>
          <a:sx n="85" d="100"/>
          <a:sy n="85" d="100"/>
        </p:scale>
        <p:origin x="3802" y="5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9D3BAD1-04B5-4EEE-A8EB-0A8F5F6AB81D}" type="datetimeFigureOut">
              <a:rPr lang="pt-BR"/>
              <a:pPr>
                <a:defRPr/>
              </a:pPr>
              <a:t>25/04/2025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25ECD6-F5DB-4F3E-9689-E133323AC37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9726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55B27D2-8001-409F-9786-9B08DAA3F560}" type="datetimeFigureOut">
              <a:rPr lang="pt-BR"/>
              <a:pPr>
                <a:defRPr/>
              </a:pPr>
              <a:t>25/04/2025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AC094A0-DBFF-4992-80E8-A859C9DC32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40755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619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239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856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473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091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710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328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4947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 prova vale 100%, então cada questão vale 2,5 (4x) e os cases discutidos em sala de aula, tem como objetivo, desenvolver as competências propostas.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9092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55893" y="1615108"/>
            <a:ext cx="11477643" cy="3096344"/>
          </a:xfrm>
          <a:prstGeom prst="rect">
            <a:avLst/>
          </a:prstGeom>
        </p:spPr>
        <p:txBody>
          <a:bodyPr anchor="ctr"/>
          <a:lstStyle>
            <a:lvl1pPr>
              <a:defRPr sz="6000" b="1">
                <a:solidFill>
                  <a:srgbClr val="69ADE7"/>
                </a:solidFill>
              </a:defRPr>
            </a:lvl1pPr>
          </a:lstStyle>
          <a:p>
            <a:r>
              <a:rPr lang="pt-BR" dirty="0"/>
              <a:t>Nome da Disciplina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55893" y="4999043"/>
            <a:ext cx="11477625" cy="3889375"/>
          </a:xfrm>
          <a:prstGeom prst="rect">
            <a:avLst/>
          </a:prstGeom>
        </p:spPr>
        <p:txBody>
          <a:bodyPr anchor="ctr"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pt-BR" dirty="0"/>
              <a:t>Nome do professor</a:t>
            </a:r>
          </a:p>
        </p:txBody>
      </p:sp>
    </p:spTree>
    <p:extLst>
      <p:ext uri="{BB962C8B-B14F-4D97-AF65-F5344CB8AC3E}">
        <p14:creationId xmlns:p14="http://schemas.microsoft.com/office/powerpoint/2010/main" val="153071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32800" y="1470968"/>
            <a:ext cx="5637251" cy="82810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7025495" y="1470968"/>
            <a:ext cx="5637251" cy="82810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57285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32800" y="2019298"/>
            <a:ext cx="5637600" cy="77327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6981614" y="2019298"/>
            <a:ext cx="5689358" cy="77327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275487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532800" y="2897950"/>
            <a:ext cx="5689358" cy="68540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6981613" y="2897950"/>
            <a:ext cx="5689358" cy="68540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67069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7357760" y="1470969"/>
            <a:ext cx="5327726" cy="82816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532800" y="1470969"/>
            <a:ext cx="6069296" cy="8281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2771048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532800" y="1470969"/>
            <a:ext cx="5313211" cy="828104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6621352" y="1470969"/>
            <a:ext cx="6069296" cy="8281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156682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7361795" y="2019298"/>
            <a:ext cx="5313211" cy="773271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532800" y="2019298"/>
            <a:ext cx="6069296" cy="77327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799" y="324000"/>
            <a:ext cx="9360001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117265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518286" y="2019298"/>
            <a:ext cx="5313211" cy="773271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6601885" y="2019298"/>
            <a:ext cx="6069296" cy="77327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799" y="324000"/>
            <a:ext cx="9360001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3677063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7357265" y="2897950"/>
            <a:ext cx="5342735" cy="6854061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7" hasCustomPrompt="1"/>
          </p:nvPr>
        </p:nvSpPr>
        <p:spPr>
          <a:xfrm>
            <a:off x="518781" y="2897950"/>
            <a:ext cx="6069296" cy="68540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989742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518286" y="2897949"/>
            <a:ext cx="5313211" cy="6854061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6605147" y="2911997"/>
            <a:ext cx="6069296" cy="68400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227340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5664" y="240098"/>
            <a:ext cx="7560468" cy="627087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12745305" cy="8316924"/>
          </a:xfrm>
          <a:prstGeom prst="rect">
            <a:avLst/>
          </a:prstGeom>
        </p:spPr>
        <p:txBody>
          <a:bodyPr/>
          <a:lstStyle>
            <a:lvl1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37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799" y="968400"/>
            <a:ext cx="12138172" cy="87836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87592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532800" y="968400"/>
            <a:ext cx="12138171" cy="878361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684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799" y="1470968"/>
            <a:ext cx="12138172" cy="82810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05876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800" y="2043896"/>
            <a:ext cx="12138171" cy="77081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53980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799" y="2905352"/>
            <a:ext cx="12138172" cy="6846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49345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532799" y="1470968"/>
            <a:ext cx="12138172" cy="828143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38148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532800" y="2020648"/>
            <a:ext cx="12138171" cy="773136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637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532800" y="2897948"/>
            <a:ext cx="12138171" cy="68540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50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13687425" cy="10287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88" y="490427"/>
            <a:ext cx="1440160" cy="259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1" r:id="rId2"/>
    <p:sldLayoutId id="2147484356" r:id="rId3"/>
    <p:sldLayoutId id="2147484315" r:id="rId4"/>
    <p:sldLayoutId id="2147484343" r:id="rId5"/>
    <p:sldLayoutId id="2147484344" r:id="rId6"/>
    <p:sldLayoutId id="2147484339" r:id="rId7"/>
    <p:sldLayoutId id="2147484349" r:id="rId8"/>
    <p:sldLayoutId id="2147484350" r:id="rId9"/>
    <p:sldLayoutId id="2147484340" r:id="rId10"/>
    <p:sldLayoutId id="2147484345" r:id="rId11"/>
    <p:sldLayoutId id="2147484346" r:id="rId12"/>
    <p:sldLayoutId id="2147484357" r:id="rId13"/>
    <p:sldLayoutId id="2147484358" r:id="rId14"/>
    <p:sldLayoutId id="2147484359" r:id="rId15"/>
    <p:sldLayoutId id="2147484360" r:id="rId16"/>
    <p:sldLayoutId id="2147484361" r:id="rId17"/>
    <p:sldLayoutId id="2147484362" r:id="rId18"/>
    <p:sldLayoutId id="2147484363" r:id="rId1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5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5pPr>
      <a:lvl6pPr marL="514287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6pPr>
      <a:lvl7pPr marL="1028573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7pPr>
      <a:lvl8pPr marL="1542859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8pPr>
      <a:lvl9pPr marL="2057144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9pPr>
    </p:titleStyle>
    <p:bodyStyle>
      <a:lvl1pPr marL="385715" indent="-38571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715" indent="-32142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716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0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49" kern="1200">
          <a:solidFill>
            <a:schemeClr val="tx1"/>
          </a:solidFill>
          <a:latin typeface="+mn-lt"/>
          <a:ea typeface="+mn-ea"/>
          <a:cs typeface="+mn-cs"/>
        </a:defRPr>
      </a:lvl4pPr>
      <a:lvl5pPr marL="2314289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49" kern="1200">
          <a:solidFill>
            <a:schemeClr val="tx1"/>
          </a:solidFill>
          <a:latin typeface="+mn-lt"/>
          <a:ea typeface="+mn-ea"/>
          <a:cs typeface="+mn-cs"/>
        </a:defRPr>
      </a:lvl5pPr>
      <a:lvl6pPr marL="2828574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6pPr>
      <a:lvl7pPr marL="3342860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7pPr>
      <a:lvl8pPr marL="3857147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8pPr>
      <a:lvl9pPr marL="4371432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1pPr>
      <a:lvl2pPr marL="514287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2pPr>
      <a:lvl3pPr marL="1028573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3pPr>
      <a:lvl4pPr marL="154285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5pPr>
      <a:lvl6pPr marL="2571431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308571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2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411428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07" userDrawn="1">
          <p15:clr>
            <a:srgbClr val="F26B43"/>
          </p15:clr>
        </p15:guide>
        <p15:guide id="2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989819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 Corporativa </a:t>
            </a:r>
            <a:br>
              <a:rPr lang="pt-BR" dirty="0"/>
            </a:br>
            <a:r>
              <a:rPr lang="pt-BR" dirty="0"/>
              <a:t>e de Negócios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Conteúdo Programático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855893" y="6151612"/>
            <a:ext cx="11477625" cy="3889375"/>
          </a:xfrm>
        </p:spPr>
        <p:txBody>
          <a:bodyPr/>
          <a:lstStyle/>
          <a:p>
            <a:r>
              <a:rPr lang="pt-BR" dirty="0"/>
              <a:t>Prof. Michel Conte</a:t>
            </a:r>
          </a:p>
          <a:p>
            <a:endParaRPr lang="pt-BR" dirty="0"/>
          </a:p>
          <a:p>
            <a:r>
              <a:rPr lang="pt-BR" dirty="0"/>
              <a:t>Aula 2</a:t>
            </a:r>
          </a:p>
          <a:p>
            <a:r>
              <a:rPr lang="pt-BR" dirty="0"/>
              <a:t>T23 Paulista</a:t>
            </a:r>
          </a:p>
          <a:p>
            <a:r>
              <a:rPr lang="pt-BR" dirty="0"/>
              <a:t>26/04/2025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09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Posicionamento estratégico e cadeia de valor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Elementos chave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Diferenciação</a:t>
            </a:r>
          </a:p>
          <a:p>
            <a:pPr>
              <a:buClr>
                <a:srgbClr val="69ADE7"/>
              </a:buClr>
            </a:pP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Público-alvo</a:t>
            </a:r>
            <a:endParaRPr lang="pt-BR" sz="3000" b="0" i="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Proposta de Valor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Consistência</a:t>
            </a:r>
            <a:endParaRPr lang="pt-BR" sz="3000" b="0" i="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Monitoramento e Adaptação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Concorrência</a:t>
            </a:r>
          </a:p>
          <a:p>
            <a:pPr>
              <a:buClr>
                <a:srgbClr val="69ADE7"/>
              </a:buClr>
            </a:pP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Comunicação</a:t>
            </a: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>
              <a:buClr>
                <a:srgbClr val="69ADE7"/>
              </a:buClr>
            </a:pP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Pesquisa de Mercado</a:t>
            </a:r>
          </a:p>
          <a:p>
            <a:pPr>
              <a:buClr>
                <a:srgbClr val="69ADE7"/>
              </a:buClr>
            </a:pP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Sustentabilidade a longo prazo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87D270-091A-F7EF-5E42-175A61B2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928" y="2496744"/>
            <a:ext cx="6254287" cy="529351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F8A31E9-FDFC-5755-E6E2-20765CB42560}"/>
              </a:ext>
            </a:extLst>
          </p:cNvPr>
          <p:cNvSpPr txBox="1"/>
          <p:nvPr/>
        </p:nvSpPr>
        <p:spPr>
          <a:xfrm>
            <a:off x="8586866" y="799698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Por Michael Porter </a:t>
            </a:r>
          </a:p>
        </p:txBody>
      </p:sp>
    </p:spTree>
    <p:extLst>
      <p:ext uri="{BB962C8B-B14F-4D97-AF65-F5344CB8AC3E}">
        <p14:creationId xmlns:p14="http://schemas.microsoft.com/office/powerpoint/2010/main" val="412931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Essencial entender essa relação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47773AB-34A1-80A7-6865-0B1AB7A85CCB}"/>
              </a:ext>
            </a:extLst>
          </p:cNvPr>
          <p:cNvGrpSpPr/>
          <p:nvPr/>
        </p:nvGrpSpPr>
        <p:grpSpPr>
          <a:xfrm>
            <a:off x="7362056" y="2335188"/>
            <a:ext cx="4945360" cy="5233392"/>
            <a:chOff x="3352800" y="1638300"/>
            <a:chExt cx="7010400" cy="7010400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F5DF970D-6D3F-401B-A23A-E145B9E9FB4B}"/>
                </a:ext>
              </a:extLst>
            </p:cNvPr>
            <p:cNvSpPr/>
            <p:nvPr/>
          </p:nvSpPr>
          <p:spPr bwMode="auto">
            <a:xfrm rot="5400000">
              <a:off x="3517577" y="4532276"/>
              <a:ext cx="1467612" cy="1050984"/>
            </a:xfrm>
            <a:prstGeom prst="rightArrow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t" anchorCtr="0" compatLnSpc="1">
              <a:prstTxWarp prst="textNoShape">
                <a:avLst/>
              </a:prstTxWarp>
            </a:bodyPr>
            <a:lstStyle/>
            <a:p>
              <a:pPr defTabSz="1371600" eaLnBrk="0" hangingPunct="0"/>
              <a:endParaRPr lang="pt-BR" sz="1500">
                <a:latin typeface="Helvetica" charset="0"/>
              </a:endParaRP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F728A360-006B-4341-BC79-D234EF4E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1638300"/>
              <a:ext cx="7010400" cy="7010400"/>
            </a:xfrm>
            <a:prstGeom prst="rect">
              <a:avLst/>
            </a:prstGeom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AD89950C-857A-0D89-C8E1-E9DE05458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4287"/>
            <a:stretch/>
          </p:blipFill>
          <p:spPr>
            <a:xfrm rot="5400000">
              <a:off x="8914828" y="2679204"/>
              <a:ext cx="2482280" cy="400472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C2DCB901-4D9B-207D-C183-65A64D903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1" r="13453"/>
          <a:stretch/>
        </p:blipFill>
        <p:spPr>
          <a:xfrm>
            <a:off x="659535" y="2695228"/>
            <a:ext cx="6049879" cy="4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Análise do Mapa de Empatia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 mapa de empatia é uma ferramenta visual usada para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entender e representar as experiências e perspectivas dos usuários ou clientes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. Ele é comumente utilizado em processos de design </a:t>
            </a:r>
            <a:r>
              <a:rPr lang="pt-BR" sz="3000" dirty="0" err="1">
                <a:solidFill>
                  <a:schemeClr val="tx1"/>
                </a:solidFill>
                <a:latin typeface="+mn-lt"/>
              </a:rPr>
              <a:t>thinking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e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desenvolvimento de produtos para criar empatia com o público-alvo. 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4ABA17-8B44-2361-84E4-51DEFBFF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52" y="3271292"/>
            <a:ext cx="9865096" cy="687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Diagnóstico empresarial - Externo</a:t>
            </a:r>
          </a:p>
        </p:txBody>
      </p:sp>
      <p:sp>
        <p:nvSpPr>
          <p:cNvPr id="6" name="Espaço Reservado para Conteúdo 10">
            <a:extLst>
              <a:ext uri="{FF2B5EF4-FFF2-40B4-BE49-F238E27FC236}">
                <a16:creationId xmlns:a16="http://schemas.microsoft.com/office/drawing/2014/main" id="{B83D39B8-A5FB-17C9-B561-D8766679B8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Elementos chave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Análise PESTEL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Análise da Indústria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Concorrência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Mercado e Clientes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Tendências Tecnológicas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Fatores Econômicos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Fatores Políticos e Legais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Tendências Ambientais e Sustentabilidade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Tendências Sociais e Culturais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Análise de Riscos e Ameaças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Oportunidades de Parceria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Análise de Cenários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5D2D5E9-472B-ED65-E8D6-C2820AA7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32" y="3055268"/>
            <a:ext cx="7215336" cy="24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2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PESTEL - exemplo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3F6F0C-5B6A-E611-D615-EF8AA2C7B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56"/>
          <a:stretch/>
        </p:blipFill>
        <p:spPr>
          <a:xfrm>
            <a:off x="1025352" y="2119164"/>
            <a:ext cx="11254129" cy="66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6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391E1-A5A6-E266-11E8-2D6B71EFC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57703-F37D-088F-1E99-79034ECB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Análise PESTEL Brasil, em uma única frase</a:t>
            </a:r>
          </a:p>
        </p:txBody>
      </p:sp>
      <p:sp>
        <p:nvSpPr>
          <p:cNvPr id="6" name="Espaço Reservado para Conteúdo 10">
            <a:extLst>
              <a:ext uri="{FF2B5EF4-FFF2-40B4-BE49-F238E27FC236}">
                <a16:creationId xmlns:a16="http://schemas.microsoft.com/office/drawing/2014/main" id="{87FD084F-27A1-2071-5C2D-29BEC75028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29104" y="2407196"/>
            <a:ext cx="6984776" cy="8316924"/>
          </a:xfrm>
        </p:spPr>
        <p:txBody>
          <a:bodyPr/>
          <a:lstStyle/>
          <a:p>
            <a:pPr marL="0" indent="0" algn="ctr">
              <a:buClr>
                <a:srgbClr val="69ADE7"/>
              </a:buClr>
              <a:buNone/>
            </a:pPr>
            <a:endParaRPr lang="pt-BR" sz="4050" b="1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  <a:p>
            <a:pPr marL="0" indent="0" algn="ctr">
              <a:buClr>
                <a:srgbClr val="69ADE7"/>
              </a:buClr>
              <a:buNone/>
            </a:pPr>
            <a:endParaRPr lang="pt-BR" sz="4050" b="1" dirty="0">
              <a:solidFill>
                <a:srgbClr val="002060"/>
              </a:solidFill>
              <a:latin typeface="+mj-lt"/>
              <a:ea typeface="+mn-ea"/>
              <a:cs typeface="Arial" panose="020B0604020202020204" pitchFamily="34" charset="0"/>
            </a:endParaRPr>
          </a:p>
          <a:p>
            <a:pPr marL="0" indent="0" algn="ctr">
              <a:buClr>
                <a:srgbClr val="69ADE7"/>
              </a:buClr>
              <a:buNone/>
            </a:pPr>
            <a:r>
              <a:rPr lang="pt-BR" sz="4050" b="1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Brasil enfrenta cenário</a:t>
            </a:r>
          </a:p>
          <a:p>
            <a:pPr marL="0" indent="0" algn="ctr">
              <a:buClr>
                <a:srgbClr val="69ADE7"/>
              </a:buClr>
              <a:buNone/>
            </a:pPr>
            <a:r>
              <a:rPr lang="pt-BR" sz="4050" b="1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 bastante desafiador, </a:t>
            </a:r>
          </a:p>
          <a:p>
            <a:pPr marL="0" indent="0" algn="ctr">
              <a:buClr>
                <a:srgbClr val="69ADE7"/>
              </a:buClr>
              <a:buNone/>
            </a:pPr>
            <a:r>
              <a:rPr lang="pt-BR" sz="4050" b="1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Com instabilidade política, </a:t>
            </a:r>
          </a:p>
          <a:p>
            <a:pPr marL="0" indent="0" algn="ctr">
              <a:buClr>
                <a:srgbClr val="69ADE7"/>
              </a:buClr>
              <a:buNone/>
            </a:pPr>
            <a:r>
              <a:rPr lang="pt-BR" sz="4050" b="1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alta carga tributária, </a:t>
            </a:r>
          </a:p>
          <a:p>
            <a:pPr marL="0" indent="0" algn="ctr">
              <a:buClr>
                <a:srgbClr val="69ADE7"/>
              </a:buClr>
              <a:buNone/>
            </a:pPr>
            <a:r>
              <a:rPr lang="pt-BR" sz="4050" b="1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Avanços tecnológicos desiguais,</a:t>
            </a:r>
          </a:p>
          <a:p>
            <a:pPr marL="0" indent="0" algn="ctr">
              <a:buClr>
                <a:srgbClr val="69ADE7"/>
              </a:buClr>
              <a:buNone/>
            </a:pPr>
            <a:r>
              <a:rPr lang="pt-BR" sz="4050" b="1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 tensões sociais, </a:t>
            </a:r>
          </a:p>
          <a:p>
            <a:pPr marL="0" indent="0" algn="ctr">
              <a:buClr>
                <a:srgbClr val="69ADE7"/>
              </a:buClr>
              <a:buNone/>
            </a:pPr>
            <a:r>
              <a:rPr lang="pt-BR" sz="4050" b="1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Questões ambientais críticas e</a:t>
            </a:r>
          </a:p>
          <a:p>
            <a:pPr marL="0" indent="0" algn="ctr">
              <a:buClr>
                <a:srgbClr val="69ADE7"/>
              </a:buClr>
              <a:buNone/>
            </a:pPr>
            <a:r>
              <a:rPr lang="pt-BR" sz="4050" b="1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 pressões legais crescentes.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4050" b="1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  <a:p>
            <a:pPr marL="0" indent="0" algn="ctr">
              <a:buClr>
                <a:srgbClr val="69ADE7"/>
              </a:buClr>
              <a:buNone/>
            </a:pPr>
            <a:endParaRPr lang="pt-BR" sz="4050" b="1" dirty="0">
              <a:solidFill>
                <a:srgbClr val="002060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 descr="Uma imagem contendo arquivo, móveis, no interior, relógio&#10;&#10;O conteúdo gerado por IA pode estar incorreto.">
            <a:extLst>
              <a:ext uri="{FF2B5EF4-FFF2-40B4-BE49-F238E27FC236}">
                <a16:creationId xmlns:a16="http://schemas.microsoft.com/office/drawing/2014/main" id="{0ED3748E-A9A0-9FB5-6002-0FD9FA54A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4656" y="3219822"/>
            <a:ext cx="5129808" cy="38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07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EBC3-9C42-9542-0BC2-7086BB810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D5809-E589-9972-6361-E59D084D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Uma análise PESTEL executiva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FD417F20-7B01-59C2-9931-EF29FE45DC4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9643283"/>
              </p:ext>
            </p:extLst>
          </p:nvPr>
        </p:nvGraphicFramePr>
        <p:xfrm>
          <a:off x="881336" y="1687116"/>
          <a:ext cx="11484792" cy="6526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132">
                  <a:extLst>
                    <a:ext uri="{9D8B030D-6E8A-4147-A177-3AD203B41FA5}">
                      <a16:colId xmlns:a16="http://schemas.microsoft.com/office/drawing/2014/main" val="2928615381"/>
                    </a:ext>
                  </a:extLst>
                </a:gridCol>
                <a:gridCol w="1914132">
                  <a:extLst>
                    <a:ext uri="{9D8B030D-6E8A-4147-A177-3AD203B41FA5}">
                      <a16:colId xmlns:a16="http://schemas.microsoft.com/office/drawing/2014/main" val="3850747624"/>
                    </a:ext>
                  </a:extLst>
                </a:gridCol>
                <a:gridCol w="1914132">
                  <a:extLst>
                    <a:ext uri="{9D8B030D-6E8A-4147-A177-3AD203B41FA5}">
                      <a16:colId xmlns:a16="http://schemas.microsoft.com/office/drawing/2014/main" val="3106240567"/>
                    </a:ext>
                  </a:extLst>
                </a:gridCol>
                <a:gridCol w="1914132">
                  <a:extLst>
                    <a:ext uri="{9D8B030D-6E8A-4147-A177-3AD203B41FA5}">
                      <a16:colId xmlns:a16="http://schemas.microsoft.com/office/drawing/2014/main" val="1022052415"/>
                    </a:ext>
                  </a:extLst>
                </a:gridCol>
                <a:gridCol w="1914132">
                  <a:extLst>
                    <a:ext uri="{9D8B030D-6E8A-4147-A177-3AD203B41FA5}">
                      <a16:colId xmlns:a16="http://schemas.microsoft.com/office/drawing/2014/main" val="1061940997"/>
                    </a:ext>
                  </a:extLst>
                </a:gridCol>
                <a:gridCol w="1914132">
                  <a:extLst>
                    <a:ext uri="{9D8B030D-6E8A-4147-A177-3AD203B41FA5}">
                      <a16:colId xmlns:a16="http://schemas.microsoft.com/office/drawing/2014/main" val="3013981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Política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Economia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Ambiental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Legal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580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Polarização política intensa: 62% dos brasileiros acreditam que o país está politicamente dividido (Datafolha, 2024)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Juros altos: Selic em 14,25% ao ano (BACEN, mar/2025).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Desigualdade social: índice de Gini em 0,518 (um dos mais altos da OCDE, IBGE, 2023).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Crescimento em inovação: Brasil é 7º em startups no mundo, com destaque para fintechs e </a:t>
                      </a:r>
                      <a:r>
                        <a:rPr lang="pt-BR" sz="1600" dirty="0" err="1"/>
                        <a:t>agritechs</a:t>
                      </a:r>
                      <a:r>
                        <a:rPr lang="pt-BR" sz="1600" dirty="0"/>
                        <a:t> (</a:t>
                      </a:r>
                      <a:r>
                        <a:rPr lang="pt-BR" sz="1600" dirty="0" err="1"/>
                        <a:t>ABStartups</a:t>
                      </a:r>
                      <a:r>
                        <a:rPr lang="pt-BR" sz="1600" dirty="0"/>
                        <a:t>, 2024).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Pressão internacional: desmatamento da Amazônia caiu, mas ainda soma 9.000 km²/ano (INPE, 2024).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Legislação trabalhista: 41% das empresas dizem que as leis ainda dificultam a flexibilidade (CNI, 2023).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905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Relações complexas entre os poderes: 48% percebem interferência excessiva entre Executivo, Legislativo e Judiciário (IPEC, 2024).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Carga tributária: representa cerca de 33% do PIB (Receita Federal, 2023).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Acesso desigual à educação: apenas 23% dos jovens de 18 a 24 anos estão no ensino superior (INEP, 2023).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Acesso desigual: 32% da população rural sem internet de qualidade (Cetic.br, 2023).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Riscos climáticos: 65% das cidades brasileiras já enfrentam eventos extremos recorrentes (CEMADEN, 2024)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Insegurança jurídica: Brasil ocupa a 61ª posição no índice de segurança jurídica da WJP (2023).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800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Incerteza regulatória: 35% das empresas apontam mudanças políticas como principal risco ao ambiente de negócios (CNI, 2023).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Desigualdade regional: o Sudeste concentra 53% do PIB, enquanto o Norte tem apenas 5% (IBGE, 2023).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Envelhecimento da população: brasileiros com 60+ anos já são 15% da população (IBGE, 2024).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Investimento em P&amp;D: 1,2% do PIB, abaixo da média da OCDE (2,7%, UNESCO, 2023).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Energias renováveis: representam 92% da matriz elétrica, com forte crescimento solar e eólico (ANEEL, 2024).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Complexidade tributária: empresas gastam em média 1.500 horas/ano com obrigações fiscais (Banco Mundial, 2023).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68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471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Complexidade da Saúde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85ADBA-9E16-48D3-8BF3-3F58A6D6B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5"/>
          <a:stretch/>
        </p:blipFill>
        <p:spPr>
          <a:xfrm>
            <a:off x="1910352" y="1957146"/>
            <a:ext cx="9895296" cy="63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11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Projeção de cenários = Gestão de expectativas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1BD3C31-B27E-7128-47FB-53F5C636C3CA}"/>
              </a:ext>
            </a:extLst>
          </p:cNvPr>
          <p:cNvGrpSpPr/>
          <p:nvPr/>
        </p:nvGrpSpPr>
        <p:grpSpPr>
          <a:xfrm>
            <a:off x="726964" y="1625984"/>
            <a:ext cx="11292659" cy="8414060"/>
            <a:chOff x="726964" y="1625984"/>
            <a:chExt cx="11292659" cy="8414060"/>
          </a:xfrm>
        </p:grpSpPr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4FAA993A-1867-160C-0AFD-0C3646B34416}"/>
                </a:ext>
              </a:extLst>
            </p:cNvPr>
            <p:cNvCxnSpPr/>
            <p:nvPr/>
          </p:nvCxnSpPr>
          <p:spPr>
            <a:xfrm flipV="1">
              <a:off x="737320" y="1939482"/>
              <a:ext cx="0" cy="51125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DD246457-FEB0-F71A-9183-150549B9A5DF}"/>
                </a:ext>
              </a:extLst>
            </p:cNvPr>
            <p:cNvCxnSpPr/>
            <p:nvPr/>
          </p:nvCxnSpPr>
          <p:spPr>
            <a:xfrm>
              <a:off x="737320" y="7052050"/>
              <a:ext cx="106571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CEEBFD9A-D457-93E0-B985-DCB9CDF483C9}"/>
                </a:ext>
              </a:extLst>
            </p:cNvPr>
            <p:cNvCxnSpPr>
              <a:cxnSpLocks/>
            </p:cNvCxnSpPr>
            <p:nvPr/>
          </p:nvCxnSpPr>
          <p:spPr>
            <a:xfrm>
              <a:off x="737320" y="4387754"/>
              <a:ext cx="1036915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DB77CD9-3B2A-7B59-D8A1-464788B4EAE8}"/>
                </a:ext>
              </a:extLst>
            </p:cNvPr>
            <p:cNvSpPr/>
            <p:nvPr/>
          </p:nvSpPr>
          <p:spPr>
            <a:xfrm>
              <a:off x="739036" y="2926773"/>
              <a:ext cx="10296394" cy="1440493"/>
            </a:xfrm>
            <a:custGeom>
              <a:avLst/>
              <a:gdLst>
                <a:gd name="connsiteX0" fmla="*/ 0 w 10296394"/>
                <a:gd name="connsiteY0" fmla="*/ 1440493 h 1440493"/>
                <a:gd name="connsiteX1" fmla="*/ 3294345 w 10296394"/>
                <a:gd name="connsiteY1" fmla="*/ 1177446 h 1440493"/>
                <a:gd name="connsiteX2" fmla="*/ 7189939 w 10296394"/>
                <a:gd name="connsiteY2" fmla="*/ 613775 h 1440493"/>
                <a:gd name="connsiteX3" fmla="*/ 10296394 w 10296394"/>
                <a:gd name="connsiteY3" fmla="*/ 0 h 144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6394" h="1440493">
                  <a:moveTo>
                    <a:pt x="0" y="1440493"/>
                  </a:moveTo>
                  <a:cubicBezTo>
                    <a:pt x="1048011" y="1377862"/>
                    <a:pt x="2096022" y="1315232"/>
                    <a:pt x="3294345" y="1177446"/>
                  </a:cubicBezTo>
                  <a:cubicBezTo>
                    <a:pt x="4492668" y="1039660"/>
                    <a:pt x="6022931" y="810016"/>
                    <a:pt x="7189939" y="613775"/>
                  </a:cubicBezTo>
                  <a:cubicBezTo>
                    <a:pt x="8356947" y="417534"/>
                    <a:pt x="9326670" y="208767"/>
                    <a:pt x="10296394" y="0"/>
                  </a:cubicBezTo>
                </a:path>
              </a:pathLst>
            </a:cu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7C1A5A9A-31BB-6E43-8985-BFA352DE6BB9}"/>
                </a:ext>
              </a:extLst>
            </p:cNvPr>
            <p:cNvSpPr/>
            <p:nvPr/>
          </p:nvSpPr>
          <p:spPr>
            <a:xfrm rot="11802813">
              <a:off x="726964" y="4469729"/>
              <a:ext cx="10296394" cy="1440493"/>
            </a:xfrm>
            <a:custGeom>
              <a:avLst/>
              <a:gdLst>
                <a:gd name="connsiteX0" fmla="*/ 0 w 10296394"/>
                <a:gd name="connsiteY0" fmla="*/ 1440493 h 1440493"/>
                <a:gd name="connsiteX1" fmla="*/ 3294345 w 10296394"/>
                <a:gd name="connsiteY1" fmla="*/ 1177446 h 1440493"/>
                <a:gd name="connsiteX2" fmla="*/ 7189939 w 10296394"/>
                <a:gd name="connsiteY2" fmla="*/ 613775 h 1440493"/>
                <a:gd name="connsiteX3" fmla="*/ 10296394 w 10296394"/>
                <a:gd name="connsiteY3" fmla="*/ 0 h 144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6394" h="1440493">
                  <a:moveTo>
                    <a:pt x="0" y="1440493"/>
                  </a:moveTo>
                  <a:cubicBezTo>
                    <a:pt x="1048011" y="1377862"/>
                    <a:pt x="2096022" y="1315232"/>
                    <a:pt x="3294345" y="1177446"/>
                  </a:cubicBezTo>
                  <a:cubicBezTo>
                    <a:pt x="4492668" y="1039660"/>
                    <a:pt x="6022931" y="810016"/>
                    <a:pt x="7189939" y="613775"/>
                  </a:cubicBezTo>
                  <a:cubicBezTo>
                    <a:pt x="8356947" y="417534"/>
                    <a:pt x="9326670" y="208767"/>
                    <a:pt x="10296394" y="0"/>
                  </a:cubicBezTo>
                </a:path>
              </a:pathLst>
            </a:cu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0BF91F6-2232-32CA-6076-B71D39CD9226}"/>
                </a:ext>
              </a:extLst>
            </p:cNvPr>
            <p:cNvSpPr txBox="1"/>
            <p:nvPr/>
          </p:nvSpPr>
          <p:spPr>
            <a:xfrm>
              <a:off x="9875518" y="2472111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Best case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8807226-9EA8-E5BC-F44B-534AB73854F3}"/>
                </a:ext>
              </a:extLst>
            </p:cNvPr>
            <p:cNvSpPr txBox="1"/>
            <p:nvPr/>
          </p:nvSpPr>
          <p:spPr>
            <a:xfrm>
              <a:off x="9880511" y="392670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Base case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859284C-2163-A483-D3AE-9BF907F4E784}"/>
                </a:ext>
              </a:extLst>
            </p:cNvPr>
            <p:cNvSpPr txBox="1"/>
            <p:nvPr/>
          </p:nvSpPr>
          <p:spPr>
            <a:xfrm>
              <a:off x="9811398" y="6034646"/>
              <a:ext cx="1334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Worst</a:t>
              </a:r>
              <a:r>
                <a:rPr lang="pt-BR" dirty="0"/>
                <a:t> case</a:t>
              </a:r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3DCC57BE-8252-CCC7-7F48-73B262E6743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18" y="8453714"/>
              <a:ext cx="106571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4776F08-282C-31BF-8199-0E02A0121D7B}"/>
                </a:ext>
              </a:extLst>
            </p:cNvPr>
            <p:cNvSpPr txBox="1"/>
            <p:nvPr/>
          </p:nvSpPr>
          <p:spPr>
            <a:xfrm>
              <a:off x="11142395" y="7052049"/>
              <a:ext cx="877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Tempo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9810027-8B32-4808-2940-3F7F2FA36186}"/>
                </a:ext>
              </a:extLst>
            </p:cNvPr>
            <p:cNvSpPr txBox="1"/>
            <p:nvPr/>
          </p:nvSpPr>
          <p:spPr>
            <a:xfrm>
              <a:off x="805195" y="162598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Impacto $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29366BB-0063-1ABE-D3AE-9F06DBE5C7ED}"/>
                </a:ext>
              </a:extLst>
            </p:cNvPr>
            <p:cNvSpPr txBox="1"/>
            <p:nvPr/>
          </p:nvSpPr>
          <p:spPr>
            <a:xfrm>
              <a:off x="11175792" y="269092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120%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93FB6AB-8895-B132-44E3-23F4D2770C81}"/>
                </a:ext>
              </a:extLst>
            </p:cNvPr>
            <p:cNvSpPr txBox="1"/>
            <p:nvPr/>
          </p:nvSpPr>
          <p:spPr>
            <a:xfrm>
              <a:off x="11169001" y="41826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100%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3646629-230A-67BE-2D91-42415B0CF068}"/>
                </a:ext>
              </a:extLst>
            </p:cNvPr>
            <p:cNvSpPr txBox="1"/>
            <p:nvPr/>
          </p:nvSpPr>
          <p:spPr>
            <a:xfrm>
              <a:off x="11142395" y="58107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80%</a:t>
              </a:r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65C75F8-C74D-78FF-5D09-D720558F4D5F}"/>
                </a:ext>
              </a:extLst>
            </p:cNvPr>
            <p:cNvCxnSpPr>
              <a:cxnSpLocks/>
            </p:cNvCxnSpPr>
            <p:nvPr/>
          </p:nvCxnSpPr>
          <p:spPr>
            <a:xfrm>
              <a:off x="737318" y="8201686"/>
              <a:ext cx="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9A3B0EA9-0AFE-D660-C809-621B0BC7FE62}"/>
                </a:ext>
              </a:extLst>
            </p:cNvPr>
            <p:cNvCxnSpPr>
              <a:cxnSpLocks/>
            </p:cNvCxnSpPr>
            <p:nvPr/>
          </p:nvCxnSpPr>
          <p:spPr>
            <a:xfrm>
              <a:off x="11394874" y="8201686"/>
              <a:ext cx="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F1099917-A84C-D034-1837-5864D05CC5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1936" y="8201686"/>
              <a:ext cx="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012F5AC9-B6AC-03CE-CBD0-54EB90E823EB}"/>
                </a:ext>
              </a:extLst>
            </p:cNvPr>
            <p:cNvCxnSpPr>
              <a:cxnSpLocks/>
            </p:cNvCxnSpPr>
            <p:nvPr/>
          </p:nvCxnSpPr>
          <p:spPr>
            <a:xfrm>
              <a:off x="3545632" y="8201686"/>
              <a:ext cx="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311E6BB9-3559-0E1C-8479-95A8BC234C13}"/>
                </a:ext>
              </a:extLst>
            </p:cNvPr>
            <p:cNvCxnSpPr>
              <a:cxnSpLocks/>
            </p:cNvCxnSpPr>
            <p:nvPr/>
          </p:nvCxnSpPr>
          <p:spPr>
            <a:xfrm>
              <a:off x="8946232" y="8201686"/>
              <a:ext cx="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380B747-FF93-3013-0B76-6473DCD162E0}"/>
                </a:ext>
              </a:extLst>
            </p:cNvPr>
            <p:cNvSpPr txBox="1"/>
            <p:nvPr/>
          </p:nvSpPr>
          <p:spPr>
            <a:xfrm>
              <a:off x="3318647" y="871388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1T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B1F0E63A-2EAB-0DAB-6D22-3E603FF3E3AB}"/>
                </a:ext>
              </a:extLst>
            </p:cNvPr>
            <p:cNvSpPr txBox="1"/>
            <p:nvPr/>
          </p:nvSpPr>
          <p:spPr>
            <a:xfrm>
              <a:off x="6054951" y="871388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2T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417FFF8-4938-7145-3F75-89B48FA09A46}"/>
                </a:ext>
              </a:extLst>
            </p:cNvPr>
            <p:cNvSpPr txBox="1"/>
            <p:nvPr/>
          </p:nvSpPr>
          <p:spPr>
            <a:xfrm>
              <a:off x="8675861" y="871388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3T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27CAF8F1-5D87-F9D1-7335-94F0FD9B2BA9}"/>
                </a:ext>
              </a:extLst>
            </p:cNvPr>
            <p:cNvSpPr txBox="1"/>
            <p:nvPr/>
          </p:nvSpPr>
          <p:spPr>
            <a:xfrm>
              <a:off x="11109107" y="864709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4T</a:t>
              </a:r>
            </a:p>
          </p:txBody>
        </p: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7EC05D69-F7FD-6DE2-66B1-D940A7609583}"/>
                </a:ext>
              </a:extLst>
            </p:cNvPr>
            <p:cNvCxnSpPr>
              <a:cxnSpLocks/>
            </p:cNvCxnSpPr>
            <p:nvPr/>
          </p:nvCxnSpPr>
          <p:spPr>
            <a:xfrm>
              <a:off x="1673424" y="8209831"/>
              <a:ext cx="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F2E84BE4-1DD3-2005-BFE1-422FD7734779}"/>
                </a:ext>
              </a:extLst>
            </p:cNvPr>
            <p:cNvCxnSpPr>
              <a:cxnSpLocks/>
            </p:cNvCxnSpPr>
            <p:nvPr/>
          </p:nvCxnSpPr>
          <p:spPr>
            <a:xfrm>
              <a:off x="2609528" y="8201686"/>
              <a:ext cx="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Seta: para Baixo 36">
              <a:extLst>
                <a:ext uri="{FF2B5EF4-FFF2-40B4-BE49-F238E27FC236}">
                  <a16:creationId xmlns:a16="http://schemas.microsoft.com/office/drawing/2014/main" id="{1E2B6B77-2B89-C3D8-9132-10A5B02E2CF8}"/>
                </a:ext>
              </a:extLst>
            </p:cNvPr>
            <p:cNvSpPr/>
            <p:nvPr/>
          </p:nvSpPr>
          <p:spPr>
            <a:xfrm>
              <a:off x="3318647" y="7648200"/>
              <a:ext cx="484632" cy="4129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Seta: para Baixo 37">
              <a:extLst>
                <a:ext uri="{FF2B5EF4-FFF2-40B4-BE49-F238E27FC236}">
                  <a16:creationId xmlns:a16="http://schemas.microsoft.com/office/drawing/2014/main" id="{904884A6-5139-3ECE-7F8E-9BB7748A5D8F}"/>
                </a:ext>
              </a:extLst>
            </p:cNvPr>
            <p:cNvSpPr/>
            <p:nvPr/>
          </p:nvSpPr>
          <p:spPr>
            <a:xfrm>
              <a:off x="6065912" y="7651282"/>
              <a:ext cx="484632" cy="4129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Baixo 38">
              <a:extLst>
                <a:ext uri="{FF2B5EF4-FFF2-40B4-BE49-F238E27FC236}">
                  <a16:creationId xmlns:a16="http://schemas.microsoft.com/office/drawing/2014/main" id="{B2F16C3C-EE9C-D558-C731-7F1EE7510791}"/>
                </a:ext>
              </a:extLst>
            </p:cNvPr>
            <p:cNvSpPr/>
            <p:nvPr/>
          </p:nvSpPr>
          <p:spPr>
            <a:xfrm>
              <a:off x="8730208" y="7647181"/>
              <a:ext cx="484632" cy="4129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Seta: para Baixo 39">
              <a:extLst>
                <a:ext uri="{FF2B5EF4-FFF2-40B4-BE49-F238E27FC236}">
                  <a16:creationId xmlns:a16="http://schemas.microsoft.com/office/drawing/2014/main" id="{E9C12F1A-B35A-D5C2-1C4D-198CEB18BFCC}"/>
                </a:ext>
              </a:extLst>
            </p:cNvPr>
            <p:cNvSpPr/>
            <p:nvPr/>
          </p:nvSpPr>
          <p:spPr>
            <a:xfrm>
              <a:off x="11178480" y="7647181"/>
              <a:ext cx="484632" cy="4129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Seta: para Baixo 40">
              <a:extLst>
                <a:ext uri="{FF2B5EF4-FFF2-40B4-BE49-F238E27FC236}">
                  <a16:creationId xmlns:a16="http://schemas.microsoft.com/office/drawing/2014/main" id="{47E10235-0CCD-DEB2-04C3-80F47B574667}"/>
                </a:ext>
              </a:extLst>
            </p:cNvPr>
            <p:cNvSpPr/>
            <p:nvPr/>
          </p:nvSpPr>
          <p:spPr>
            <a:xfrm rot="10800000">
              <a:off x="1431108" y="9155619"/>
              <a:ext cx="484632" cy="41298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Seta: para Baixo 41">
              <a:extLst>
                <a:ext uri="{FF2B5EF4-FFF2-40B4-BE49-F238E27FC236}">
                  <a16:creationId xmlns:a16="http://schemas.microsoft.com/office/drawing/2014/main" id="{AC358B6B-54F3-F113-CA8C-D746B2BFADCB}"/>
                </a:ext>
              </a:extLst>
            </p:cNvPr>
            <p:cNvSpPr/>
            <p:nvPr/>
          </p:nvSpPr>
          <p:spPr>
            <a:xfrm rot="10800000">
              <a:off x="2374877" y="9159349"/>
              <a:ext cx="484632" cy="41298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Seta: para Baixo 42">
              <a:extLst>
                <a:ext uri="{FF2B5EF4-FFF2-40B4-BE49-F238E27FC236}">
                  <a16:creationId xmlns:a16="http://schemas.microsoft.com/office/drawing/2014/main" id="{BCB7251D-DDE1-C703-8C44-24C1854D6A84}"/>
                </a:ext>
              </a:extLst>
            </p:cNvPr>
            <p:cNvSpPr/>
            <p:nvPr/>
          </p:nvSpPr>
          <p:spPr>
            <a:xfrm rot="10800000">
              <a:off x="3314881" y="9155619"/>
              <a:ext cx="484632" cy="41298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Seta: para Baixo 43">
              <a:extLst>
                <a:ext uri="{FF2B5EF4-FFF2-40B4-BE49-F238E27FC236}">
                  <a16:creationId xmlns:a16="http://schemas.microsoft.com/office/drawing/2014/main" id="{AC256C2D-A15D-12BB-C061-EE8F6B9E41C7}"/>
                </a:ext>
              </a:extLst>
            </p:cNvPr>
            <p:cNvSpPr/>
            <p:nvPr/>
          </p:nvSpPr>
          <p:spPr>
            <a:xfrm rot="10800000">
              <a:off x="6065912" y="9165630"/>
              <a:ext cx="484632" cy="412981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Seta: para Baixo 44">
              <a:extLst>
                <a:ext uri="{FF2B5EF4-FFF2-40B4-BE49-F238E27FC236}">
                  <a16:creationId xmlns:a16="http://schemas.microsoft.com/office/drawing/2014/main" id="{2A64EEA4-41E4-19B4-5211-93704C72FA5C}"/>
                </a:ext>
              </a:extLst>
            </p:cNvPr>
            <p:cNvSpPr/>
            <p:nvPr/>
          </p:nvSpPr>
          <p:spPr>
            <a:xfrm rot="10800000">
              <a:off x="11169001" y="9151146"/>
              <a:ext cx="484632" cy="412981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DF9E219E-5B79-5C12-FDAF-EE935F286849}"/>
                </a:ext>
              </a:extLst>
            </p:cNvPr>
            <p:cNvSpPr txBox="1"/>
            <p:nvPr/>
          </p:nvSpPr>
          <p:spPr>
            <a:xfrm>
              <a:off x="2120903" y="9655313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Mensal 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50FD780-DCE1-CF51-BA2A-4E611B9A0EA0}"/>
                </a:ext>
              </a:extLst>
            </p:cNvPr>
            <p:cNvSpPr txBox="1"/>
            <p:nvPr/>
          </p:nvSpPr>
          <p:spPr>
            <a:xfrm>
              <a:off x="3799514" y="7227020"/>
              <a:ext cx="1266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Trimestral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728F4BD-1129-D766-63DA-3FAC2210517E}"/>
                </a:ext>
              </a:extLst>
            </p:cNvPr>
            <p:cNvSpPr txBox="1"/>
            <p:nvPr/>
          </p:nvSpPr>
          <p:spPr>
            <a:xfrm>
              <a:off x="5675169" y="965531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Semestral 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67CB4E2-2952-DA9C-B2BF-866E26C7D439}"/>
                </a:ext>
              </a:extLst>
            </p:cNvPr>
            <p:cNvSpPr txBox="1"/>
            <p:nvPr/>
          </p:nvSpPr>
          <p:spPr>
            <a:xfrm>
              <a:off x="10975158" y="967071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Anual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926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1403E-5019-47DE-96FA-40E28063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1" t="3258" r="10348" b="12019"/>
          <a:stretch/>
        </p:blipFill>
        <p:spPr>
          <a:xfrm rot="20500600">
            <a:off x="4111404" y="2665523"/>
            <a:ext cx="5400600" cy="60736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E3532F-6C25-43B0-BD76-CDBDDED9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407287">
            <a:off x="5546189" y="4742511"/>
            <a:ext cx="4104456" cy="627087"/>
          </a:xfrm>
        </p:spPr>
        <p:txBody>
          <a:bodyPr/>
          <a:lstStyle/>
          <a:p>
            <a:r>
              <a:rPr lang="pt-BR" sz="4200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Estudo </a:t>
            </a:r>
            <a:br>
              <a:rPr lang="pt-BR" sz="4200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pt-BR" sz="4200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 Caso</a:t>
            </a:r>
          </a:p>
        </p:txBody>
      </p:sp>
    </p:spTree>
    <p:extLst>
      <p:ext uri="{BB962C8B-B14F-4D97-AF65-F5344CB8AC3E}">
        <p14:creationId xmlns:p14="http://schemas.microsoft.com/office/powerpoint/2010/main" val="121469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A2876B9-7C64-45C4-A948-D198949A00EB}"/>
              </a:ext>
            </a:extLst>
          </p:cNvPr>
          <p:cNvSpPr/>
          <p:nvPr/>
        </p:nvSpPr>
        <p:spPr>
          <a:xfrm>
            <a:off x="3795635" y="3739344"/>
            <a:ext cx="6124754" cy="1246495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pt-BR" sz="7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Bem-vindos !</a:t>
            </a:r>
          </a:p>
        </p:txBody>
      </p:sp>
    </p:spTree>
    <p:extLst>
      <p:ext uri="{BB962C8B-B14F-4D97-AF65-F5344CB8AC3E}">
        <p14:creationId xmlns:p14="http://schemas.microsoft.com/office/powerpoint/2010/main" val="338409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84245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Estudo de caso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5 grupos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1 : Serviços Médicos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2 : Operadora de Plano de Saúde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3 : Indústria Farmacêutica Multinacional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4 : Laboratório de Análises e Diagnósticos 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5 : Prestação de Serviços em Saúde / Concierge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Análise de Ambiente Externo</a:t>
            </a: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Modelo PESTEL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30 minutos preparação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10 minutos apresentação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C011B8D-CC1E-027C-F9B2-C3C8ACEB2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56"/>
          <a:stretch/>
        </p:blipFill>
        <p:spPr>
          <a:xfrm>
            <a:off x="5921896" y="5750752"/>
            <a:ext cx="6677000" cy="39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79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Análise SWOT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 termo SWOT foi introduzido pela primeira vez por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Albert S. Humphrey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durante um projeto de pesquisa na Universidade de Stanford na década de 1960.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SWOT é um acrônimo para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Strengths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(Forças),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Weaknesses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(Fraquezas),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Opportunities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(Oportunidades) e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Threats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(Ameaças)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Ferramenta de análise estratégica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amplamente utilizada no mundo dos negócios para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avaliar a posição competitiva de uma empresa ou a viabilidade de um projeto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SWOT é amplamente utilizado em diferentes contextos, como negócios, marketing, planejamento estratégico e gestão de projetos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Organizações e indivíduos incorporam a análise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SWOT em seus processos de tomada de decisão para avaliar a situação atual e informar estratégias futuras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24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Análise SWOT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6E7192-94C9-6E24-A693-32EBF622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68" y="2263180"/>
            <a:ext cx="7620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2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SWOT – Processo de análise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2400" b="1" dirty="0">
                <a:solidFill>
                  <a:schemeClr val="tx1"/>
                </a:solidFill>
                <a:latin typeface="+mn-lt"/>
              </a:rPr>
              <a:t>Coleta de Informações: 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Identificar e reunir informações sobre os fatores internos e externos relevantes para a organização ou projeto.</a:t>
            </a:r>
          </a:p>
          <a:p>
            <a:pPr>
              <a:buClr>
                <a:srgbClr val="69ADE7"/>
              </a:buClr>
            </a:pPr>
            <a:endParaRPr lang="pt-BR" sz="24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b="1" dirty="0">
                <a:solidFill>
                  <a:schemeClr val="tx1"/>
                </a:solidFill>
                <a:latin typeface="+mn-lt"/>
              </a:rPr>
              <a:t>Identificação de Forças e Fraquezas: 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Avaliar internamente os pontos fortes e fracos da organização, considerando recursos, habilidades, processos, cultura organizacional, etc.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b="1" dirty="0">
                <a:solidFill>
                  <a:schemeClr val="tx1"/>
                </a:solidFill>
                <a:latin typeface="+mn-lt"/>
              </a:rPr>
              <a:t>Identificação de Oportunidades e Ameaças: 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Analisar o ambiente externo para identificar oportunidades e ameaças. Isso pode envolver avaliar o mercado, concorrentes, tendências econômicas, mudanças tecnológicas, etc.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b="1" dirty="0">
                <a:solidFill>
                  <a:schemeClr val="tx1"/>
                </a:solidFill>
                <a:latin typeface="+mn-lt"/>
              </a:rPr>
              <a:t>Cruzamento de Informações: 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Cruzar as forças com as oportunidades para identificar estratégias que capitalizem essas combinações favoráveis. Da mesma forma, cruzar fraquezas com ameaças para mitigar riscos.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b="1" dirty="0">
                <a:solidFill>
                  <a:schemeClr val="tx1"/>
                </a:solidFill>
                <a:latin typeface="+mn-lt"/>
              </a:rPr>
              <a:t>Desenvolvimento de Estratégias: 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Com base na análise cruzada, desenvolver estratégias que alavanquem as forças internas, mitiguem as fraquezas, aproveitem oportunidades e enfrentem ameaças.</a:t>
            </a:r>
          </a:p>
          <a:p>
            <a:pPr>
              <a:buClr>
                <a:srgbClr val="69ADE7"/>
              </a:buClr>
            </a:pPr>
            <a:endParaRPr lang="pt-BR" sz="24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69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Definição de objetivos e metas corporativas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Os objetivos corporativos referem-se às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metas e resultados específicos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que uma organização deseja alcançar em um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determinado período de tempo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Esses objetivos são estabelecidos pela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alta administração ou pelos principais líderes de uma empresa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e são fundamentais para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orientar as atividades e o desempenho geral da organização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Eles desempenham um papel crucial no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direcionamento das ações e esforços de todos os membros da equipe em direção a metas comuns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 definição de objetivos corporativos geralmente envolve a consideração de diversos fatores, incluindo a missão e visão da empresa, as condições do mercado, as capacidades internas da organização e as expectativas dos stakeholders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Esses objetivos podem abranger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várias áreas, como financeira, operacional, desenvolvimento de produtos, satisfação do cliente, responsabilidade social, entre outros.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490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1004474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Ferramenta de definição de objetivos e metas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12745305" cy="8316924"/>
          </a:xfrm>
        </p:spPr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Um objetivo estratégico inicia sempre com um verbo de ação, seguido por uma meta quantificável.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O conceito SMART é amplamente utilizado no mundo dos negócios e pode auxiliar e muito na consistência e viabilidade dos objetivos.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FB93DC-E6F5-4040-A243-81807A1C6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1" t="35993" r="37400" b="19186"/>
          <a:stretch/>
        </p:blipFill>
        <p:spPr>
          <a:xfrm>
            <a:off x="890338" y="3631333"/>
            <a:ext cx="11935325" cy="56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70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Entendendo o Conceito SMART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81510" y="2623220"/>
            <a:ext cx="7560468" cy="1922006"/>
          </a:xfrm>
        </p:spPr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Específico (</a:t>
            </a:r>
            <a:r>
              <a:rPr lang="pt-BR" sz="3000" b="1" dirty="0" err="1">
                <a:solidFill>
                  <a:srgbClr val="69ADE7"/>
                </a:solidFill>
                <a:latin typeface="+mn-lt"/>
              </a:rPr>
              <a:t>Specific</a:t>
            </a:r>
            <a:r>
              <a:rPr lang="pt-BR" sz="3000" b="1" dirty="0">
                <a:solidFill>
                  <a:srgbClr val="69ADE7"/>
                </a:solidFill>
                <a:latin typeface="+mn-lt"/>
              </a:rPr>
              <a:t>): Os objetivos devem ser claros e específicos, definindo exatamente o que precisa ser alcançado. Evite objetivos vagos ou generalizados.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5068CE-4A0E-4D6C-BAC7-9126D8630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1" t="35993" r="79197" b="22634"/>
          <a:stretch/>
        </p:blipFill>
        <p:spPr>
          <a:xfrm>
            <a:off x="1349388" y="2119164"/>
            <a:ext cx="261929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8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Entendendo o Conceito SMART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5021796" y="2717438"/>
            <a:ext cx="7560468" cy="4852125"/>
          </a:xfrm>
        </p:spPr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Mensurável (</a:t>
            </a:r>
            <a:r>
              <a:rPr lang="pt-BR" sz="3000" b="1" dirty="0" err="1">
                <a:solidFill>
                  <a:srgbClr val="69ADE7"/>
                </a:solidFill>
                <a:latin typeface="+mn-lt"/>
              </a:rPr>
              <a:t>Measurable</a:t>
            </a:r>
            <a:r>
              <a:rPr lang="pt-BR" sz="3000" b="1" dirty="0">
                <a:solidFill>
                  <a:srgbClr val="69ADE7"/>
                </a:solidFill>
                <a:latin typeface="+mn-lt"/>
              </a:rPr>
              <a:t>): Os objetivos devem ser mensuráveis para que você possa acompanhar o progresso e determinar quando foi alcançado. Pergunte a si mesmo como você medirá o progresso em direção ao objetivo.</a:t>
            </a: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ABB754A-7639-4F69-98F6-256D73606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9" t="35993" r="68809" b="22634"/>
          <a:stretch/>
        </p:blipFill>
        <p:spPr>
          <a:xfrm>
            <a:off x="1635890" y="2166002"/>
            <a:ext cx="261929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54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Entendendo o Conceito SMART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5021796" y="2717438"/>
            <a:ext cx="7560468" cy="4852125"/>
          </a:xfrm>
        </p:spPr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Atingível (</a:t>
            </a:r>
            <a:r>
              <a:rPr lang="pt-BR" sz="3000" b="1" dirty="0" err="1">
                <a:solidFill>
                  <a:srgbClr val="69ADE7"/>
                </a:solidFill>
                <a:latin typeface="+mn-lt"/>
              </a:rPr>
              <a:t>Achievable</a:t>
            </a:r>
            <a:r>
              <a:rPr lang="pt-BR" sz="3000" b="1" dirty="0">
                <a:solidFill>
                  <a:srgbClr val="69ADE7"/>
                </a:solidFill>
                <a:latin typeface="+mn-lt"/>
              </a:rPr>
              <a:t>): Os objetivos devem ser desafiadores, mas realistas e alcançáveis. Certifique-se de que o objetivo esteja dentro das capacidades da equipe ou da organização e que recursos suficientes estejam disponíveis.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17A5BE-4E03-40AB-A684-489FDBB97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10" t="35993" r="58844" b="23496"/>
          <a:stretch/>
        </p:blipFill>
        <p:spPr>
          <a:xfrm>
            <a:off x="1863508" y="2274014"/>
            <a:ext cx="2484278" cy="5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8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Entendendo o Conceito SMART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5021796" y="2717438"/>
            <a:ext cx="7560468" cy="4852125"/>
          </a:xfrm>
        </p:spPr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Relevante (</a:t>
            </a:r>
            <a:r>
              <a:rPr lang="pt-BR" sz="3000" b="1" dirty="0" err="1">
                <a:solidFill>
                  <a:srgbClr val="69ADE7"/>
                </a:solidFill>
                <a:latin typeface="+mn-lt"/>
              </a:rPr>
              <a:t>Relevant</a:t>
            </a:r>
            <a:r>
              <a:rPr lang="pt-BR" sz="3000" b="1" dirty="0">
                <a:solidFill>
                  <a:srgbClr val="69ADE7"/>
                </a:solidFill>
                <a:latin typeface="+mn-lt"/>
              </a:rPr>
              <a:t>): Os objetivos devem estar alinhados com os objetivos gerais da organização e serem relevantes para a missão e visão. Certifique-se de que o objetivo realmente importa e contribui para o sucesso global.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9C29818-8AC9-4570-BB15-470651133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57" t="35993" r="48182" b="23496"/>
          <a:stretch/>
        </p:blipFill>
        <p:spPr>
          <a:xfrm>
            <a:off x="1971520" y="2262947"/>
            <a:ext cx="2376266" cy="5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9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32D3C-ECB5-4682-BE30-230CD7DE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/>
          <a:lstStyle/>
          <a:p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3 acordos para a dinâmica da aula</a:t>
            </a:r>
            <a:b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b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endParaRPr lang="pt-BR" sz="4050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973D72-E7FC-4FBD-BC3D-E46AA396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0" y="3294259"/>
            <a:ext cx="12474624" cy="369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1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Entendendo o Conceito SMART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5021796" y="2717438"/>
            <a:ext cx="7560468" cy="4852125"/>
          </a:xfrm>
        </p:spPr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Temporal (Time-</a:t>
            </a:r>
            <a:r>
              <a:rPr lang="pt-BR" sz="3000" b="1" dirty="0" err="1">
                <a:solidFill>
                  <a:srgbClr val="69ADE7"/>
                </a:solidFill>
                <a:latin typeface="+mn-lt"/>
              </a:rPr>
              <a:t>based</a:t>
            </a:r>
            <a:r>
              <a:rPr lang="pt-BR" sz="3000" b="1" dirty="0">
                <a:solidFill>
                  <a:srgbClr val="69ADE7"/>
                </a:solidFill>
                <a:latin typeface="+mn-lt"/>
              </a:rPr>
              <a:t>): Os objetivos devem ter um prazo definido, estabelecendo um período de tempo para alcançá-los. Isso cria um senso de urgência e ajuda na organização do trabalho.</a:t>
            </a: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B21210-20E5-4CA9-814F-601049FBA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8" t="35993" r="37400" b="19186"/>
          <a:stretch/>
        </p:blipFill>
        <p:spPr>
          <a:xfrm>
            <a:off x="2105473" y="2407429"/>
            <a:ext cx="2403266" cy="56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8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Exemplos de objetivos SMART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Objetivo: Aumentar a receita de vendas em 15% no próximo trimestre.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Específico: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Aumentar a receita de vendas.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Mensurável: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15%.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Atingível: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Com base no histórico de vendas e nas oportunidades de mercado.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Relevante: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Contribui para o crescimento financeiro da empresa.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Temporal: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No próximo trimestre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Objetivo: Reduzir os custos operacionais em 10% no próximo ano fiscal.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Específico: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Reduzir os custos operacionais.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Mensurável: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10%.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Atingível: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Identificar áreas de eficiência e otimização.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Relevante: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Contribui para a lucratividade e a sustentabilidade da empresa.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Temporal: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No próximo ano fiscal.</a:t>
            </a:r>
          </a:p>
        </p:txBody>
      </p:sp>
    </p:spTree>
    <p:extLst>
      <p:ext uri="{BB962C8B-B14F-4D97-AF65-F5344CB8AC3E}">
        <p14:creationId xmlns:p14="http://schemas.microsoft.com/office/powerpoint/2010/main" val="4082873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Definição de indicadores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Também conhecidos como indicadores-chave de desempenho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(KPIs - Key Performance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Indicators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, em inglês),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são medidas quantificáveis que ajudam a avaliar o sucesso ou o desempenho de uma organização, departamento, processo ou projeto em relação a seus objetivos e metas.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Esses indicadores fornecem uma visão rápida e objetiva do progresso em direção aos resultados desejados.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1BA2C-D0C8-52A4-3C0C-EBC0973E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92" y="5791572"/>
            <a:ext cx="6760589" cy="31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17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Definição de iniciativas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As iniciativas corporativas referem-se 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ações estratégicas e projetos específicos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que uma organização empreende para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atingir metas ou objetivos de longo prazo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Essas iniciativas geralmente estão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alinhadas com a visão, missão e objetivos estratégicos da empresa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 são projetadas para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impulsionar o progresso e a competitividade no mercado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As iniciativas corporativas podem abranger uma variedade de áreas, incluindo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expansão de mercado, inovação de produtos, melhoria de eficiência operacional, responsabilidade social empresarial,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entre outras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Pontos chave: Alinhamento Estratégico, Objetivos claros, Alocação de recursos, Gerenciamento de projetos, Comunicação interna e externa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DEFINA FATORES CRÍTICOS DE SUCESSO !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346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É crucial definir e gerenciar os FCS !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17840" y="1543100"/>
            <a:ext cx="7560840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Fatores Críticos de Sucesso ou CSF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Critical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Success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Factors</a:t>
            </a: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Elementos ou condições que são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essenciais para o sucesso de uma organização ou projeto em atingir seus objetivos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Esses fatores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identificam as áreas-chave que devem ser gerenciadas e monitoradas para garantir que uma iniciativa seja bem-sucedida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 análise de Fatores Críticos de Sucesso é frequentemente utilizada em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planejamento estratégico e gestão de projetos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47FEE2-F95F-B3A6-6BEE-C0AD07E51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0"/>
          <a:stretch/>
        </p:blipFill>
        <p:spPr>
          <a:xfrm>
            <a:off x="56539" y="2623220"/>
            <a:ext cx="482659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4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1403E-5019-47DE-96FA-40E28063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1" t="3258" r="10348" b="12019"/>
          <a:stretch/>
        </p:blipFill>
        <p:spPr>
          <a:xfrm rot="20500600">
            <a:off x="4111404" y="2665523"/>
            <a:ext cx="5400600" cy="60736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E3532F-6C25-43B0-BD76-CDBDDED9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407287">
            <a:off x="5546189" y="4742511"/>
            <a:ext cx="4104456" cy="627087"/>
          </a:xfrm>
        </p:spPr>
        <p:txBody>
          <a:bodyPr/>
          <a:lstStyle/>
          <a:p>
            <a:r>
              <a:rPr lang="pt-BR" sz="4200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Estudo </a:t>
            </a:r>
            <a:br>
              <a:rPr lang="pt-BR" sz="4200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pt-BR" sz="4200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 Caso</a:t>
            </a:r>
          </a:p>
        </p:txBody>
      </p:sp>
    </p:spTree>
    <p:extLst>
      <p:ext uri="{BB962C8B-B14F-4D97-AF65-F5344CB8AC3E}">
        <p14:creationId xmlns:p14="http://schemas.microsoft.com/office/powerpoint/2010/main" val="2094221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5 grupos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1 : Serviços Médicos 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2 : Operadora de Plano de Saúde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3 : Indústria Farmacêutica Multinacional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4 : Laboratório de Análises e Diagnósticos 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5 : Prestação de Serviços em Saúde / Concierge  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Análises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Análise SWOT (3 por quadrante)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Fatores Críticos de Sucesso (3)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Objetivos SMART (3)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45 minutos preparação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30 minutos apresentação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52F33BBF-5230-4466-98F3-EEDD7C35E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84245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Estudo de caso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6EC521-8B56-40B8-B2FF-BE5DB007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120" y="5483914"/>
            <a:ext cx="3591802" cy="235325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68C7333-6A57-B249-9B44-3BC28799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088" y="8085111"/>
            <a:ext cx="4167866" cy="19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61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Balanced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Scorecard - BSC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2304256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Balanced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Scorecard (BSC),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em português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"Indicadores Balanceados de Desempenho"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, é um modelo de gestão estratégica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desenvolvido por Robert Kaplan e David Norton.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Ele proporciona uma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abordagem abrangente para avaliar e monitorar o desempenho de uma organização em relação aos seus objetivos estratégicos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BDC50D-3666-AEFB-A622-B73AD269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42" y="3847356"/>
            <a:ext cx="8005467" cy="58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55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Balanced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Scorecard – BSC (exemplo)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097ACF-E5A8-F8D3-0AB4-2E138ACB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41" y="2551212"/>
            <a:ext cx="11747318" cy="6401370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6EA9095-0CFC-3BE9-8027-593C9A8C8C49}"/>
              </a:ext>
            </a:extLst>
          </p:cNvPr>
          <p:cNvSpPr/>
          <p:nvPr/>
        </p:nvSpPr>
        <p:spPr>
          <a:xfrm rot="16200000">
            <a:off x="-2677002" y="5543570"/>
            <a:ext cx="6325331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262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Balanced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Scorecard – BSC (outros formatos)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188B03-7F03-90E7-73BD-BC4E5B3F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903140"/>
            <a:ext cx="6362700" cy="29527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0E31146-477A-3994-7503-80E8768D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70" y="5287516"/>
            <a:ext cx="6012160" cy="45091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4D5481-F555-EABD-1103-B026DF3B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379" y="1759124"/>
            <a:ext cx="5779899" cy="36223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B0994A-058F-A907-909D-C222C34E2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523" y="6007596"/>
            <a:ext cx="5994130" cy="36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0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Sejam muito bem-vindos !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12745305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Apresentação breve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Nome, função atual, cidade e expectativas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Acordos de convivência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Celular, </a:t>
            </a:r>
            <a:r>
              <a:rPr lang="pt-BR" sz="3000" dirty="0" err="1">
                <a:solidFill>
                  <a:schemeClr val="tx1"/>
                </a:solidFill>
                <a:latin typeface="+mn-lt"/>
              </a:rPr>
              <a:t>Whatsapp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, Notebook</a:t>
            </a:r>
          </a:p>
          <a:p>
            <a:pPr marL="1028700" lvl="1" indent="-342900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Horários e compromissos (Programem-se)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Início : pontualmente às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08:30hs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Intervalo manhã: 30´ -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10:00 às 10:30hs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Almoço: 1h30´ -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12:00 às 13:30hs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Intervalo tarde: 30´-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15:30 às 16:00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Encerramento: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18:00hs</a:t>
            </a:r>
          </a:p>
          <a:p>
            <a:pPr marL="1028700" lvl="1" indent="-342900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Representante de classe – papéis e responsabilidades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Demais assuntos da turma</a:t>
            </a:r>
          </a:p>
        </p:txBody>
      </p:sp>
    </p:spTree>
    <p:extLst>
      <p:ext uri="{BB962C8B-B14F-4D97-AF65-F5344CB8AC3E}">
        <p14:creationId xmlns:p14="http://schemas.microsoft.com/office/powerpoint/2010/main" val="57132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62080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Balanced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Scorecard – BSC (executivo, high </a:t>
            </a: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level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A5264EB-1D90-D0CF-3611-5968E3FE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7" y="1615108"/>
            <a:ext cx="12044504" cy="75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6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OKRs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– </a:t>
            </a: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Objectives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and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Key </a:t>
            </a: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Results</a:t>
            </a:r>
            <a:endParaRPr lang="pt-BR" sz="4050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OKR, que significa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"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Objectives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Key </a:t>
            </a: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Results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" (Objetivos e Resultados Chave, em português),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é um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framework de gestão de desempenho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que ajuda as organizações 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definir metas e medir o progresso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em direção a essas metas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Esse modelo foi popularizado por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Andy Grove na Intel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 mais tarde aprimorado e disseminado por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John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Doerr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, um investidor de capital de risco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A5485B-AEF1-9A3C-1EAA-961987B6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4796692"/>
            <a:ext cx="89725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0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OKRs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– Exemplo na saúde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9A8AD66-52F2-0A67-9CDF-F131BE2911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Clr>
                <a:srgbClr val="69ADE7"/>
              </a:buClr>
              <a:buNone/>
            </a:pPr>
            <a:r>
              <a:rPr lang="pt-BR" sz="2000" b="1" dirty="0">
                <a:solidFill>
                  <a:schemeClr val="tx1"/>
                </a:solidFill>
                <a:latin typeface="+mn-lt"/>
              </a:rPr>
              <a:t>Objetivo: Aumentar a Qualidade dos Serviços e Satisfação do Paciente</a:t>
            </a:r>
          </a:p>
          <a:p>
            <a:pPr>
              <a:buClr>
                <a:srgbClr val="69ADE7"/>
              </a:buClr>
            </a:pPr>
            <a:endParaRPr lang="pt-BR" sz="2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000" b="1" dirty="0">
                <a:solidFill>
                  <a:srgbClr val="0070C0"/>
                </a:solidFill>
                <a:latin typeface="+mn-lt"/>
              </a:rPr>
              <a:t>Resultado Chave 1: Elevar o Índice de Satisfação do Paciente para 90% até o final do trimestre.</a:t>
            </a:r>
          </a:p>
          <a:p>
            <a:pPr lvl="1">
              <a:buClr>
                <a:srgbClr val="69ADE7"/>
              </a:buClr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Meta: Alcançar uma pontuação média de 90% ou superior nas pesquisas de satisfação do paciente.</a:t>
            </a:r>
          </a:p>
          <a:p>
            <a:pPr lvl="1">
              <a:buClr>
                <a:srgbClr val="69ADE7"/>
              </a:buClr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Métrica: Pontuações médias mensuradas por meio de pesquisas de satisfação após cada interação com o paciente.</a:t>
            </a:r>
          </a:p>
          <a:p>
            <a:pPr lvl="1">
              <a:buClr>
                <a:srgbClr val="69ADE7"/>
              </a:buClr>
            </a:pPr>
            <a:endParaRPr lang="pt-BR" sz="2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000" b="1" dirty="0">
                <a:solidFill>
                  <a:srgbClr val="0070C0"/>
                </a:solidFill>
                <a:latin typeface="+mn-lt"/>
              </a:rPr>
              <a:t>Resultado Chave 2: Reduzir em 20% os tempos de espera nas consultas ambulatoriais até o final do trimestre.</a:t>
            </a:r>
          </a:p>
          <a:p>
            <a:pPr lvl="1">
              <a:buClr>
                <a:srgbClr val="69ADE7"/>
              </a:buClr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Meta: Diminuir o tempo médio de espera nas consultas ambulatoriais em 20%.</a:t>
            </a:r>
          </a:p>
          <a:p>
            <a:pPr lvl="1">
              <a:buClr>
                <a:srgbClr val="69ADE7"/>
              </a:buClr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Métrica: Tempo médio de espera registrado nos relatórios mensais.</a:t>
            </a:r>
          </a:p>
          <a:p>
            <a:pPr>
              <a:buClr>
                <a:srgbClr val="69ADE7"/>
              </a:buClr>
            </a:pPr>
            <a:endParaRPr lang="pt-BR" sz="2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000" b="1" dirty="0">
                <a:solidFill>
                  <a:srgbClr val="0070C0"/>
                </a:solidFill>
                <a:latin typeface="+mn-lt"/>
              </a:rPr>
              <a:t>Resultado Chave 3: Implementar três novos programas de educação para pacientes até o final do trimestre.</a:t>
            </a:r>
            <a:endParaRPr lang="pt-BR" sz="2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Meta: Desenvolver e implementar três programas educacionais para pacientes.</a:t>
            </a:r>
          </a:p>
          <a:p>
            <a:pPr lvl="1">
              <a:buClr>
                <a:srgbClr val="69ADE7"/>
              </a:buClr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Métrica: Número de programas educacionais implementados até o final do trimestre.</a:t>
            </a:r>
          </a:p>
          <a:p>
            <a:pPr lvl="1">
              <a:buClr>
                <a:srgbClr val="69ADE7"/>
              </a:buClr>
            </a:pPr>
            <a:endParaRPr lang="pt-BR" sz="2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000" b="1" dirty="0">
                <a:solidFill>
                  <a:srgbClr val="0070C0"/>
                </a:solidFill>
                <a:latin typeface="+mn-lt"/>
              </a:rPr>
              <a:t>Resultado Chave 4: Reduzir em 15% os erros de prescrição médica até o final do trimestre.</a:t>
            </a:r>
            <a:endParaRPr lang="pt-BR" sz="2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Meta: Reduzir os erros de prescrição médica em 15% ou mais.</a:t>
            </a:r>
          </a:p>
          <a:p>
            <a:pPr lvl="1">
              <a:buClr>
                <a:srgbClr val="69ADE7"/>
              </a:buClr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Métrica: Número de erros de prescrição registrados e analisados mensalmente.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4379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Plano de ação e priorização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 desenvolvimento de um plano de ação eficaz e a definição de prioridades são etapas cruciais para alcançar metas e objetivos de forma organizada.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Etapas para criar um plano de ação e priorizar tarefas: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1. Definição de Objetivos Claros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2. Identificação de Tarefas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3. Priorização de Tarefas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4. Criação de uma Lista Prioritária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5. Atribuição de Responsabilidades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6. Estabelecimento de Prazos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7. Recursos Necessários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8. Acompanhamento e Revisão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9. Comunicação Efetiva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10. Flexibilidade e Adaptação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3040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764824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Plano de ação e priorização – Matriz Eisenhower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06B525-8FD1-2316-B760-727D0B7CC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6" t="7583" r="21591" b="7916"/>
          <a:stretch/>
        </p:blipFill>
        <p:spPr>
          <a:xfrm>
            <a:off x="3113584" y="1975148"/>
            <a:ext cx="6984776" cy="67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82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692816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Ferramentas plano de ação e priorização – 5W2H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28CA9F-33A4-7540-5770-4B4AFE516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76" y="1471092"/>
            <a:ext cx="10564477" cy="783014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84B5ED3-3C69-84C4-2038-85FD554C3E01}"/>
              </a:ext>
            </a:extLst>
          </p:cNvPr>
          <p:cNvSpPr txBox="1"/>
          <p:nvPr/>
        </p:nvSpPr>
        <p:spPr>
          <a:xfrm>
            <a:off x="10399071" y="8797686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105B95"/>
                </a:solidFill>
              </a:rPr>
              <a:t>“QFQQ”</a:t>
            </a:r>
          </a:p>
        </p:txBody>
      </p:sp>
    </p:spTree>
    <p:extLst>
      <p:ext uri="{BB962C8B-B14F-4D97-AF65-F5344CB8AC3E}">
        <p14:creationId xmlns:p14="http://schemas.microsoft.com/office/powerpoint/2010/main" val="1022689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Ferramentas plano de ação e priorização - GUT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2F12DD-8E7D-60EC-4CC5-F06D9D332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8"/>
          <a:stretch/>
        </p:blipFill>
        <p:spPr>
          <a:xfrm>
            <a:off x="1981200" y="2047156"/>
            <a:ext cx="9753600" cy="68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5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Estratégias de crescimento de negócios - macro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50F8866-C583-DB09-7F38-0C3E9779A90C}"/>
              </a:ext>
            </a:extLst>
          </p:cNvPr>
          <p:cNvGrpSpPr/>
          <p:nvPr/>
        </p:nvGrpSpPr>
        <p:grpSpPr>
          <a:xfrm>
            <a:off x="737320" y="967036"/>
            <a:ext cx="11880454" cy="9319964"/>
            <a:chOff x="737320" y="967036"/>
            <a:chExt cx="11880454" cy="931996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14EAFBD-01EB-E72E-5ED4-9E40387A7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336" y="967036"/>
              <a:ext cx="11403016" cy="413442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3C0C5A0-C3F3-4FFD-8D94-8F7160DF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336" y="5318479"/>
              <a:ext cx="11736438" cy="4296375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294778-5929-73AF-C647-73C8E05BB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320" y="9048577"/>
              <a:ext cx="11412543" cy="1238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814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Novos modelos estratégicos na saúde (1/3)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327076"/>
            <a:ext cx="12673408" cy="8316924"/>
          </a:xfrm>
        </p:spPr>
        <p:txBody>
          <a:bodyPr/>
          <a:lstStyle/>
          <a:p>
            <a:pPr marL="0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As estratégias modernas de crescimento de negócios na área da saúde estão evoluindo rapidamente devido às mudanças no cenário tecnológico, regulatório e nas expectativas dos consumidores.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Tecnologia e Inovação: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Telemedicina: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Ampliar os serviços de telemedicina para fornecer atendimento médico remoto e melhorar o acesso dos pacientes aos cuidados de saúde.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Saúde Digital: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Desenvolver aplicativos e plataformas que ofereçam soluções inovadoras, como monitoramento remoto de pacientes, registros eletrônicos de saúde e ferramentas de gerenciamento de bem-estar.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Parcerias Estratégicas:</a:t>
            </a:r>
          </a:p>
          <a:p>
            <a:pPr lvl="1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Colaborações Interindustriais: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Estabelecer parcerias com empresas de tecnologia, seguros ou outras indústrias para criar soluções integradas e abordar os desafios de saúde de maneira holística.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Parcerias com Startups: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Colaborar com startups inovadoras para incorporar tecnologias emergentes e soluções disruptivas aos serviços de saúde.</a:t>
            </a:r>
          </a:p>
        </p:txBody>
      </p:sp>
    </p:spTree>
    <p:extLst>
      <p:ext uri="{BB962C8B-B14F-4D97-AF65-F5344CB8AC3E}">
        <p14:creationId xmlns:p14="http://schemas.microsoft.com/office/powerpoint/2010/main" val="848487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Novos modelos estratégicos na saúde (2/3)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327076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Foco no Paciente: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Experiência do Paciente: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Priorizar a experiência do paciente, oferecendo serviços personalizados, comunicação eficaz e acessibilidade a informações de saúde.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Cuidados Centrados no Paciente: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Adotar abordagens centradas no paciente, envolvendo os pacientes em decisões sobre seu próprio cuidado e fornecendo soluções adaptadas às suas necessidades específicas.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Análise de Dados e Inteligência Artificial: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Análise Preditiva: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Utilizar análise de dados e algoritmos de inteligência artificial para prever tendências de saúde, melhorar diagnósticos e personalizar planos de tratamento.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Gestão de Dados de Saúde: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Implementar soluções eficazes de gerenciamento de dados para garantir a segurança, a privacidade e o acesso eficiente às informações do paciente.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707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Michel Conte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Experiência no Setor da Saúde: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Executivo da Indústria Farmacêutica multinacional de pesquisa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+25 anos de experiência no segmento farmacêutico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Multinacionais : Pfizer,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Abbott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, Bristol-Myers Squibb,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Mallinckrodt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, UCB Biopharma (atual)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Comercial, Marketing, Novos Negócios, Acesso ao Mercado, Startups, Assuntos Governamentais, Direção Geral e Liderança Internacional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Atualmente: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Intercontinental Market Access Regional Lead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Neurology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Rare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Diseases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(Set 2024 – atual)</a:t>
            </a:r>
          </a:p>
          <a:p>
            <a:pPr lvl="1"/>
            <a:r>
              <a:rPr lang="pt-BR" sz="2400" dirty="0">
                <a:solidFill>
                  <a:schemeClr val="tx1"/>
                </a:solidFill>
                <a:latin typeface="+mn-lt"/>
              </a:rPr>
              <a:t>Presidente/CEO Brazil (Abril 2028 – Janeiro 2025)</a:t>
            </a:r>
          </a:p>
          <a:p>
            <a:pPr lvl="1"/>
            <a:r>
              <a:rPr lang="pt-BR" sz="2400" dirty="0">
                <a:solidFill>
                  <a:schemeClr val="tx1"/>
                </a:solidFill>
                <a:latin typeface="+mn-lt"/>
              </a:rPr>
              <a:t>Diretor de Acesso ao Mercado e Assuntos Governamentais, Diretor Comercial, Diretor Unidade de Negócios Neurologia e Doenças Rara e Diretor Geral de Operações</a:t>
            </a:r>
            <a:endParaRPr lang="pt-BR" sz="24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Formação Acadêmica: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Administração de Empresas (UMESP, 1999), MBA em Marketing (FGV, 2003), Especialização em Planejamento Estratégico de Marketing (Univ. La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Sabana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, 2009), Especialização em Finanças Corporativas (INSPER, 2015) e Green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Belt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Six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Sigma.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Experiência Acadêmica: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FGV (MBA e Pós-graduação) ; ESPM (Pós-graduação) ; UNIP (Pós-graduação)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endParaRPr lang="pt-BR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898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Novos modelos estratégicos na saúde (3/3)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327076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Expansão Geográfica e Especialização: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Expansão Regional: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Identificar oportunidades de crescimento em mercados geográficos específicos e adaptar as ofertas de serviços às necessidades locais.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Especialização em Serviços: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Concentrar-se em áreas especializadas da saúde, como cuidados geriátricos, saúde mental ou medicina preventiva.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Conformidade Regulatória: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Adaptação às Regulações: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Manter-se atualizado com as regulamentações locais e internacionais para garantir a conformidade e mitigar riscos legais.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Inovação Regulatória: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Trabalhar proativamente com órgãos reguladores para implementar inovações e práticas mais eficazes.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3586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Novos modelos estratégicos na saúde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327076"/>
            <a:ext cx="126734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Educação e Envolvimento da Comunidade: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Programas de Educação em Saúde: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Desenvolver programas de educação em saúde para a comunidade, promovendo a prevenção e o autocuidado.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Envolvimento Comunitário: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Participar ativamente em iniciativas e eventos comunitários para construir relacionamentos e fortalecer a presença na comunidade.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Sustentabilidade e Responsabilidade Social: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Práticas Sustentáveis: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Adotar práticas sustentáveis para promover a responsabilidade social corporativa e atrair consumidores conscientes.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Participação em Causas Sociais: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Envolvimento em iniciativas sociais e filantrópicas para construir uma reputação positiva e contribuir para o bem-estar da comunidade.</a:t>
            </a:r>
          </a:p>
        </p:txBody>
      </p:sp>
    </p:spTree>
    <p:extLst>
      <p:ext uri="{BB962C8B-B14F-4D97-AF65-F5344CB8AC3E}">
        <p14:creationId xmlns:p14="http://schemas.microsoft.com/office/powerpoint/2010/main" val="3566099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Conteúdo programático da disciplina ECN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1. Desafios da gestão estratégica no Brasil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1.1.Mundo dos negócios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1.2.Evolução do conceito de gestão estratégica</a:t>
            </a:r>
          </a:p>
          <a:p>
            <a:pPr marL="450000" lvl="1" indent="0">
              <a:buClr>
                <a:srgbClr val="69ADE7"/>
              </a:buClr>
              <a:buNone/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2. Definição dos fundamentos do negócio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2.1.Definição da missão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2.2.Definição da visão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2.3.Definição dos valores</a:t>
            </a:r>
          </a:p>
          <a:p>
            <a:pPr marL="450000" lvl="1" indent="0">
              <a:buClr>
                <a:srgbClr val="69ADE7"/>
              </a:buClr>
              <a:buNone/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 marL="0" lvl="1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3. Diagnóstico empresarial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3.1.Diagnóstico interno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3.2.Posicionamento estratégico e cadeia de valor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3.3.Diagnóstico externo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3.4.Projeção de cenários 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C860D3-1D55-7CDD-D724-1AC829D31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121" y="2047156"/>
            <a:ext cx="311199" cy="3111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1BB8D15-797F-5737-6698-D29787D25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121" y="2479204"/>
            <a:ext cx="311199" cy="3111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F106BB-11E3-CD8C-417C-594F9DEF8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121" y="3896197"/>
            <a:ext cx="311199" cy="3111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12D68B-F816-D9CC-BE31-2279CD0F3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121" y="4328245"/>
            <a:ext cx="311199" cy="3111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1178B2D-4924-F520-C86D-0492BCAA4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121" y="4760293"/>
            <a:ext cx="311199" cy="3111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C03986-429C-B719-91A0-CF39AB635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1" y="6200453"/>
            <a:ext cx="311199" cy="3111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7894B1-6E7A-8E0B-2F4A-B2D4C58CC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1" y="6632501"/>
            <a:ext cx="311199" cy="3111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083F163-0D77-4743-9744-232853B2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1" y="7064549"/>
            <a:ext cx="311199" cy="3111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730A3B5-59D2-7C05-CAAF-8D8D0BDE7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1" y="7496597"/>
            <a:ext cx="311199" cy="3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6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Conteúdo programático da disciplina ECN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4. Estruturação das estratégicas</a:t>
            </a:r>
            <a:r>
              <a:rPr lang="pt-BR" sz="2400" dirty="0"/>
              <a:t>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4.1.SWOT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4.2.Definição de objetivos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4.3.Definição de metas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4.4.Definição de indicadores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4.5.Definição de iniciativas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4.6.Balanced Scorecard - BSC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4.7.OKRs –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objectives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key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results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4.8.Plano de ação e priorização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4.9. Ferramentas para plano de ação e priorização: 5W2H e GUT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5. Estratégia de crescimento de negócios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5.1.Estratégias de crescimento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5.2.Novos modelos estratégicos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058762-3A87-175B-8132-5912389E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2170536"/>
            <a:ext cx="311199" cy="3111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89FA3C-8EB1-06A5-FF65-AE182511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2602584"/>
            <a:ext cx="311199" cy="3111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B6D49B-36A7-140D-4861-3EF553FAF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3034632"/>
            <a:ext cx="311199" cy="3111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C72D83-703D-85BC-8C7B-FA716398D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3466680"/>
            <a:ext cx="311199" cy="3111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59B0AE-6FEE-4705-3B67-946341CF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3896197"/>
            <a:ext cx="311199" cy="3111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867714-25F1-11D5-2280-C9988D5C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4328245"/>
            <a:ext cx="311199" cy="3111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D60B50-D53F-053D-43A4-F7C7CD71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4760293"/>
            <a:ext cx="311199" cy="3111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4CC7D8-D0AD-9F7F-6505-01A431B0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5192341"/>
            <a:ext cx="311199" cy="3111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32DE4E-7602-336D-210D-B010B181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78" y="5624389"/>
            <a:ext cx="311199" cy="3111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603B866-512C-5C73-5334-81456033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5" y="7087716"/>
            <a:ext cx="311199" cy="3111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77D351B-1ADF-67B1-0119-D42D6B36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2" y="7519764"/>
            <a:ext cx="311199" cy="3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3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Avaliação </a:t>
            </a:r>
            <a:r>
              <a:rPr lang="pt-BR" sz="405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disciplina ECN</a:t>
            </a:r>
            <a:endParaRPr lang="pt-BR" sz="4050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12745305" cy="4140460"/>
          </a:xfrm>
        </p:spPr>
        <p:txBody>
          <a:bodyPr/>
          <a:lstStyle/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rgbClr val="69ADE7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rgbClr val="69ADE7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rgbClr val="69ADE7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Link da avaliação: </a:t>
            </a:r>
          </a:p>
          <a:p>
            <a:pPr marL="0" indent="0">
              <a:buNone/>
            </a:pPr>
            <a:endParaRPr lang="pt-BR" sz="3000" b="1" dirty="0">
              <a:solidFill>
                <a:srgbClr val="69ADE7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rgbClr val="0070C0"/>
                </a:solidFill>
                <a:latin typeface="+mn-lt"/>
              </a:rPr>
              <a:t>Por </a:t>
            </a:r>
            <a:r>
              <a:rPr lang="pt-BR" sz="3000" b="1" dirty="0" err="1">
                <a:solidFill>
                  <a:srgbClr val="0070C0"/>
                </a:solidFill>
                <a:latin typeface="+mn-lt"/>
              </a:rPr>
              <a:t>email</a:t>
            </a:r>
            <a:r>
              <a:rPr lang="pt-BR" sz="3000" b="1" dirty="0">
                <a:solidFill>
                  <a:srgbClr val="0070C0"/>
                </a:solidFill>
                <a:latin typeface="+mn-lt"/>
              </a:rPr>
              <a:t> ou whatsapp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600075" lvl="1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6781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809328" y="2335188"/>
            <a:ext cx="11477625" cy="3889375"/>
          </a:xfrm>
        </p:spPr>
        <p:txBody>
          <a:bodyPr/>
          <a:lstStyle/>
          <a:p>
            <a:endParaRPr lang="pt-BR" dirty="0"/>
          </a:p>
          <a:p>
            <a:r>
              <a:rPr lang="pt-BR" b="1" dirty="0"/>
              <a:t>FOI UM PRAZER CONHECER VOCÊS</a:t>
            </a:r>
          </a:p>
          <a:p>
            <a:r>
              <a:rPr lang="pt-BR" b="1" dirty="0"/>
              <a:t>Sucesso a todos !!!</a:t>
            </a:r>
          </a:p>
          <a:p>
            <a:endParaRPr lang="pt-BR" b="1" dirty="0"/>
          </a:p>
          <a:p>
            <a:r>
              <a:rPr lang="pt-BR" b="1" dirty="0"/>
              <a:t>Prof. </a:t>
            </a:r>
            <a:r>
              <a:rPr lang="pt-BR" b="1"/>
              <a:t>Michel Conte</a:t>
            </a:r>
            <a:endParaRPr lang="pt-BR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370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Critérios de Avaliação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A avaliação geral do aluno será composta por: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100% prova individual – 4 questões (valor 25% cada)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Os Cases discutidos em sala de aula, tem como objetivo, desenvolver as competências propostas.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7,00 prova individual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3,00 participação </a:t>
            </a:r>
            <a:r>
              <a:rPr lang="pt-BR" sz="3000">
                <a:solidFill>
                  <a:schemeClr val="tx1"/>
                </a:solidFill>
                <a:latin typeface="+mn-lt"/>
              </a:rPr>
              <a:t>nas atividades em sala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  <a:buFont typeface="Wingdings" panose="05000000000000000000" pitchFamily="2" charset="2"/>
              <a:buChar char="ü"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  <a:buFont typeface="Wingdings" panose="05000000000000000000" pitchFamily="2" charset="2"/>
              <a:buChar char="ü"/>
            </a:pP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E-Class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(pesquisa e consulta)</a:t>
            </a:r>
          </a:p>
          <a:p>
            <a:pPr>
              <a:buClr>
                <a:srgbClr val="69ADE7"/>
              </a:buClr>
              <a:buFont typeface="Wingdings" panose="05000000000000000000" pitchFamily="2" charset="2"/>
              <a:buChar char="ü"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  <a:buFont typeface="Wingdings" panose="05000000000000000000" pitchFamily="2" charset="2"/>
              <a:buChar char="ü"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Caso real / aplicação dos conceitos e práticas em sala de aula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600075" lvl="1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259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Conteúdo programático da disciplina ECN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1. Desafios da gestão estratégica no Brasil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1.1.Mundo dos negócios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1.2.Evolução do conceito de gestão estratégica</a:t>
            </a:r>
          </a:p>
          <a:p>
            <a:pPr marL="450000" lvl="1" indent="0">
              <a:buClr>
                <a:srgbClr val="69ADE7"/>
              </a:buClr>
              <a:buNone/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2. Definição dos fundamentos do negócio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2.1.Definição da missão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2.2.Definição da visão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2.3.Definição dos valores</a:t>
            </a:r>
          </a:p>
          <a:p>
            <a:pPr marL="450000" lvl="1" indent="0">
              <a:buClr>
                <a:srgbClr val="69ADE7"/>
              </a:buClr>
              <a:buNone/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 marL="0" lvl="1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3. Diagnóstico empresarial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3.1.Diagnóstico interno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3.2.Posicionamento estratégico e cadeia de valor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3.3.Diagnóstico externo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3.4.Projeção de cenários 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C860D3-1D55-7CDD-D724-1AC829D3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2047156"/>
            <a:ext cx="311199" cy="3111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1BB8D15-797F-5737-6698-D29787D2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2479204"/>
            <a:ext cx="311199" cy="3111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F106BB-11E3-CD8C-417C-594F9DEF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3896197"/>
            <a:ext cx="311199" cy="3111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12D68B-F816-D9CC-BE31-2279CD0F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4328245"/>
            <a:ext cx="311199" cy="3111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1178B2D-4924-F520-C86D-0492BCAA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" y="4760293"/>
            <a:ext cx="311199" cy="3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9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Conteúdo programático da disciplina ECN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673408" cy="8316924"/>
          </a:xfrm>
        </p:spPr>
        <p:txBody>
          <a:bodyPr/>
          <a:lstStyle/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4. Estruturação das estratégicas</a:t>
            </a:r>
            <a:r>
              <a:rPr lang="pt-BR" sz="2400" dirty="0"/>
              <a:t>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4.1.SWOT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4.2.Definição de objetivos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4.3.Definição de metas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4.4.Definição de indicadores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4.5.Definição de iniciativas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4.6.Balanced Scorecard - BSC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4.7.OKRs –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objectives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key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results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4.8.Plano de ação e priorização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4.9. Ferramentas para plano de ação e priorização: 5W2H e GUT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5. Estratégia de crescimento de negócios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5.1.Estratégias de crescimento </a:t>
            </a:r>
          </a:p>
          <a:p>
            <a:pPr marL="450000" lvl="1" indent="0">
              <a:buClr>
                <a:srgbClr val="69ADE7"/>
              </a:buClr>
              <a:buNone/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5.2.Novos modelos estratégicos</a:t>
            </a:r>
          </a:p>
        </p:txBody>
      </p:sp>
    </p:spTree>
    <p:extLst>
      <p:ext uri="{BB962C8B-B14F-4D97-AF65-F5344CB8AC3E}">
        <p14:creationId xmlns:p14="http://schemas.microsoft.com/office/powerpoint/2010/main" val="135669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Diagnóstico empresarial - Interno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2119164"/>
            <a:ext cx="7200800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Recursos Humanos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Recursos Financeiros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Ativos e Recursos Tangíveis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Ativos intangíveis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Processos Internos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Estrutura Organizacional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Tecnologia e Sistemas de Informação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Desempenho Financeiro e Operacional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Cultura Organizacional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Análise Comparativa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Feedback dos Stakeholders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697D31-F250-A03D-3896-5845DE0E8D96}"/>
              </a:ext>
            </a:extLst>
          </p:cNvPr>
          <p:cNvSpPr/>
          <p:nvPr/>
        </p:nvSpPr>
        <p:spPr>
          <a:xfrm>
            <a:off x="8013643" y="2623218"/>
            <a:ext cx="4464496" cy="504056"/>
          </a:xfrm>
          <a:prstGeom prst="rect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Situação Organizacional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C26D82A-B34A-E386-5919-B7D374A11324}"/>
              </a:ext>
            </a:extLst>
          </p:cNvPr>
          <p:cNvSpPr/>
          <p:nvPr/>
        </p:nvSpPr>
        <p:spPr>
          <a:xfrm>
            <a:off x="8018973" y="3343298"/>
            <a:ext cx="2082902" cy="9361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Áreas de Melhoria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14FAA1-F14F-5860-4B9F-EC7454FD7037}"/>
              </a:ext>
            </a:extLst>
          </p:cNvPr>
          <p:cNvSpPr/>
          <p:nvPr/>
        </p:nvSpPr>
        <p:spPr>
          <a:xfrm>
            <a:off x="10395237" y="3343298"/>
            <a:ext cx="2082902" cy="9361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Pontos Fortes</a:t>
            </a:r>
          </a:p>
        </p:txBody>
      </p:sp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650776FB-C894-061A-4A28-4C091A537E8C}"/>
              </a:ext>
            </a:extLst>
          </p:cNvPr>
          <p:cNvSpPr/>
          <p:nvPr/>
        </p:nvSpPr>
        <p:spPr>
          <a:xfrm>
            <a:off x="10000520" y="3991370"/>
            <a:ext cx="496072" cy="288032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47BF17A6-BF4F-9C9A-7CC5-CC567B4CD277}"/>
              </a:ext>
            </a:extLst>
          </p:cNvPr>
          <p:cNvSpPr/>
          <p:nvPr/>
        </p:nvSpPr>
        <p:spPr>
          <a:xfrm rot="10800000">
            <a:off x="9165771" y="4351410"/>
            <a:ext cx="2160240" cy="28803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1D15F6A-9A86-D834-CD0B-FD30BED6788B}"/>
              </a:ext>
            </a:extLst>
          </p:cNvPr>
          <p:cNvSpPr/>
          <p:nvPr/>
        </p:nvSpPr>
        <p:spPr>
          <a:xfrm>
            <a:off x="8013643" y="4783458"/>
            <a:ext cx="446449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Estratégias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069F864-33AD-498E-62E2-949C521F953C}"/>
              </a:ext>
            </a:extLst>
          </p:cNvPr>
          <p:cNvSpPr/>
          <p:nvPr/>
        </p:nvSpPr>
        <p:spPr>
          <a:xfrm>
            <a:off x="8013643" y="5359522"/>
            <a:ext cx="446449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Plano de 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3A06E3-1579-B4F2-8B63-55987C00CDDD}"/>
              </a:ext>
            </a:extLst>
          </p:cNvPr>
          <p:cNvSpPr/>
          <p:nvPr/>
        </p:nvSpPr>
        <p:spPr>
          <a:xfrm>
            <a:off x="8013643" y="5935587"/>
            <a:ext cx="446449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Atingir Objetivos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1CBA72F-631D-AC70-5444-1AB23535A67B}"/>
              </a:ext>
            </a:extLst>
          </p:cNvPr>
          <p:cNvSpPr/>
          <p:nvPr/>
        </p:nvSpPr>
        <p:spPr>
          <a:xfrm>
            <a:off x="8010128" y="6511652"/>
            <a:ext cx="446449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Melhorar Desempenho</a:t>
            </a:r>
          </a:p>
        </p:txBody>
      </p:sp>
    </p:spTree>
    <p:extLst>
      <p:ext uri="{BB962C8B-B14F-4D97-AF65-F5344CB8AC3E}">
        <p14:creationId xmlns:p14="http://schemas.microsoft.com/office/powerpoint/2010/main" val="42009449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Personalizada 16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9236A4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1" id="{6A472EFC-95C7-42FF-A4E8-7F2002CF188E}" vid="{12288F33-A974-4257-8620-D8481C06E6AB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4E3FA4510D244B53A28417D43CB69" ma:contentTypeVersion="13" ma:contentTypeDescription="Create a new document." ma:contentTypeScope="" ma:versionID="69c96070649a171364213cb4bf351ab5">
  <xsd:schema xmlns:xsd="http://www.w3.org/2001/XMLSchema" xmlns:xs="http://www.w3.org/2001/XMLSchema" xmlns:p="http://schemas.microsoft.com/office/2006/metadata/properties" xmlns:ns3="1389b5dc-9753-4ffa-8f28-596d63023778" xmlns:ns4="ccb46266-bab2-4c74-b9f9-1d80475c54fe" targetNamespace="http://schemas.microsoft.com/office/2006/metadata/properties" ma:root="true" ma:fieldsID="03f9b4362ff7330e11baa06167feb0ce" ns3:_="" ns4:_="">
    <xsd:import namespace="1389b5dc-9753-4ffa-8f28-596d63023778"/>
    <xsd:import namespace="ccb46266-bab2-4c74-b9f9-1d80475c54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89b5dc-9753-4ffa-8f28-596d63023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b46266-bab2-4c74-b9f9-1d80475c54f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F88639-FE60-46FE-9E95-D44E46F033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89b5dc-9753-4ffa-8f28-596d63023778"/>
    <ds:schemaRef ds:uri="ccb46266-bab2-4c74-b9f9-1d80475c54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8B0D5E-7B7E-4FD0-AF02-48FC43EBE51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69DC5C0-F825-451F-BC26-45B7A1C845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3412</Words>
  <Application>Microsoft Office PowerPoint</Application>
  <PresentationFormat>Personalizar</PresentationFormat>
  <Paragraphs>468</Paragraphs>
  <Slides>55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3" baseType="lpstr">
      <vt:lpstr>Arial</vt:lpstr>
      <vt:lpstr>Calibri</vt:lpstr>
      <vt:lpstr>Helvetica</vt:lpstr>
      <vt:lpstr>MV Boli</vt:lpstr>
      <vt:lpstr>Söhne</vt:lpstr>
      <vt:lpstr>Verdana</vt:lpstr>
      <vt:lpstr>Wingdings</vt:lpstr>
      <vt:lpstr>2_Tema do Office</vt:lpstr>
      <vt:lpstr>Estratégia Corporativa  e de Negócios  Conteúdo Programático</vt:lpstr>
      <vt:lpstr>Apresentação do PowerPoint</vt:lpstr>
      <vt:lpstr>3 acordos para a dinâmica da aula  </vt:lpstr>
      <vt:lpstr>Sejam muito bem-vindos !</vt:lpstr>
      <vt:lpstr>Michel Conte</vt:lpstr>
      <vt:lpstr>Critérios de Avaliação</vt:lpstr>
      <vt:lpstr>Conteúdo programático da disciplina ECN</vt:lpstr>
      <vt:lpstr>Conteúdo programático da disciplina ECN</vt:lpstr>
      <vt:lpstr>Diagnóstico empresarial - Interno</vt:lpstr>
      <vt:lpstr>Posicionamento estratégico e cadeia de valor</vt:lpstr>
      <vt:lpstr>Essencial entender essa relação</vt:lpstr>
      <vt:lpstr>Análise do Mapa de Empatia</vt:lpstr>
      <vt:lpstr>Diagnóstico empresarial - Externo</vt:lpstr>
      <vt:lpstr>PESTEL - exemplo</vt:lpstr>
      <vt:lpstr>Análise PESTEL Brasil, em uma única frase</vt:lpstr>
      <vt:lpstr>Uma análise PESTEL executiva</vt:lpstr>
      <vt:lpstr>A Complexidade da Saúde</vt:lpstr>
      <vt:lpstr>Projeção de cenários = Gestão de expectativas</vt:lpstr>
      <vt:lpstr>Estudo  de Caso</vt:lpstr>
      <vt:lpstr>Estudo de caso</vt:lpstr>
      <vt:lpstr>Análise SWOT</vt:lpstr>
      <vt:lpstr>Análise SWOT</vt:lpstr>
      <vt:lpstr>SWOT – Processo de análise</vt:lpstr>
      <vt:lpstr>Definição de objetivos e metas corporativas</vt:lpstr>
      <vt:lpstr>Ferramenta de definição de objetivos e metas</vt:lpstr>
      <vt:lpstr>Entendendo o Conceito SMART</vt:lpstr>
      <vt:lpstr>Entendendo o Conceito SMART</vt:lpstr>
      <vt:lpstr>Entendendo o Conceito SMART</vt:lpstr>
      <vt:lpstr>Entendendo o Conceito SMART</vt:lpstr>
      <vt:lpstr>Entendendo o Conceito SMART</vt:lpstr>
      <vt:lpstr>Exemplos de objetivos SMART</vt:lpstr>
      <vt:lpstr>Definição de indicadores</vt:lpstr>
      <vt:lpstr>Definição de iniciativas</vt:lpstr>
      <vt:lpstr>É crucial definir e gerenciar os FCS !</vt:lpstr>
      <vt:lpstr>Estudo  de Caso</vt:lpstr>
      <vt:lpstr>Estudo de caso</vt:lpstr>
      <vt:lpstr>Balanced Scorecard - BSC</vt:lpstr>
      <vt:lpstr>Balanced Scorecard – BSC (exemplo)</vt:lpstr>
      <vt:lpstr>Balanced Scorecard – BSC (outros formatos)</vt:lpstr>
      <vt:lpstr>Balanced Scorecard – BSC (executivo, high level)</vt:lpstr>
      <vt:lpstr>OKRs – Objectives and Key Results</vt:lpstr>
      <vt:lpstr>OKRs – Exemplo na saúde</vt:lpstr>
      <vt:lpstr>Plano de ação e priorização</vt:lpstr>
      <vt:lpstr>Plano de ação e priorização – Matriz Eisenhower</vt:lpstr>
      <vt:lpstr>Ferramentas plano de ação e priorização – 5W2H</vt:lpstr>
      <vt:lpstr>Ferramentas plano de ação e priorização - GUT</vt:lpstr>
      <vt:lpstr>Estratégias de crescimento de negócios - macro</vt:lpstr>
      <vt:lpstr>Novos modelos estratégicos na saúde (1/3)</vt:lpstr>
      <vt:lpstr>Novos modelos estratégicos na saúde (2/3)</vt:lpstr>
      <vt:lpstr>Novos modelos estratégicos na saúde (3/3)</vt:lpstr>
      <vt:lpstr>Novos modelos estratégicos na saúde</vt:lpstr>
      <vt:lpstr>Conteúdo programático da disciplina ECN</vt:lpstr>
      <vt:lpstr>Conteúdo programático da disciplina ECN</vt:lpstr>
      <vt:lpstr>Avaliação disciplina ECN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Estratégica em Saúde Conteúdo Programático</dc:title>
  <dc:creator>Michel Conte</dc:creator>
  <cp:lastModifiedBy>Conte Michel</cp:lastModifiedBy>
  <cp:revision>38</cp:revision>
  <dcterms:created xsi:type="dcterms:W3CDTF">2020-06-27T17:06:06Z</dcterms:created>
  <dcterms:modified xsi:type="dcterms:W3CDTF">2025-04-25T14:31:04Z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0x0101003924E3FA4510D244B53A28417D43CB69</vt:lpwstr>
  </property>
</Properties>
</file>